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2.xml" ContentType="application/vnd.openxmlformats-officedocument.presentationml.notesSlide+xml"/>
  <Override PartName="/ppt/charts/chart35.xml" ContentType="application/vnd.openxmlformats-officedocument.drawingml.chart+xml"/>
  <Override PartName="/ppt/notesSlides/notesSlide13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14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15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notesSlides/notesSlide16.xml" ContentType="application/vnd.openxmlformats-officedocument.presentationml.notesSl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notesSlides/notesSlide17.xml" ContentType="application/vnd.openxmlformats-officedocument.presentationml.notesSlide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notesSlides/notesSlide18.xml" ContentType="application/vnd.openxmlformats-officedocument.presentationml.notesSlide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notesSlides/notesSlide19.xml" ContentType="application/vnd.openxmlformats-officedocument.presentationml.notesSlide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notesSlides/notesSlide20.xml" ContentType="application/vnd.openxmlformats-officedocument.presentationml.notesSlide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notesSlides/notesSlide21.xml" ContentType="application/vnd.openxmlformats-officedocument.presentationml.notesSlide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notesSlides/notesSlide22.xml" ContentType="application/vnd.openxmlformats-officedocument.presentationml.notesSlide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notesSlides/notesSlide23.xml" ContentType="application/vnd.openxmlformats-officedocument.presentationml.notesSlide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notesSlides/notesSlide24.xml" ContentType="application/vnd.openxmlformats-officedocument.presentationml.notesSlide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notesSlides/notesSlide25.xml" ContentType="application/vnd.openxmlformats-officedocument.presentationml.notesSlide+xml"/>
  <Override PartName="/ppt/charts/chart118.xml" ContentType="application/vnd.openxmlformats-officedocument.drawingml.chart+xml"/>
  <Override PartName="/ppt/notesSlides/notesSlide26.xml" ContentType="application/vnd.openxmlformats-officedocument.presentationml.notesSlide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notesSlides/notesSlide27.xml" ContentType="application/vnd.openxmlformats-officedocument.presentationml.notesSlide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notesSlides/notesSlide28.xml" ContentType="application/vnd.openxmlformats-officedocument.presentationml.notesSlide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notesSlides/notesSlide29.xml" ContentType="application/vnd.openxmlformats-officedocument.presentationml.notesSlide+xml"/>
  <Override PartName="/ppt/charts/chart140.xml" ContentType="application/vnd.openxmlformats-officedocument.drawingml.chart+xml"/>
  <Override PartName="/ppt/notesSlides/notesSlide30.xml" ContentType="application/vnd.openxmlformats-officedocument.presentationml.notesSlide+xml"/>
  <Override PartName="/ppt/charts/chart141.xml" ContentType="application/vnd.openxmlformats-officedocument.drawingml.chart+xml"/>
  <Override PartName="/ppt/notesSlides/notesSlide31.xml" ContentType="application/vnd.openxmlformats-officedocument.presentationml.notesSlide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notesSlides/notesSlide32.xml" ContentType="application/vnd.openxmlformats-officedocument.presentationml.notesSlide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notesSlides/notesSlide33.xml" ContentType="application/vnd.openxmlformats-officedocument.presentationml.notesSlide+xml"/>
  <Override PartName="/ppt/charts/chart149.xml" ContentType="application/vnd.openxmlformats-officedocument.drawingml.chart+xml"/>
  <Override PartName="/ppt/notesSlides/notesSlide34.xml" ContentType="application/vnd.openxmlformats-officedocument.presentationml.notesSlide+xml"/>
  <Override PartName="/ppt/charts/chart150.xml" ContentType="application/vnd.openxmlformats-officedocument.drawingml.chart+xml"/>
  <Override PartName="/ppt/notesSlides/notesSlide35.xml" ContentType="application/vnd.openxmlformats-officedocument.presentationml.notesSlide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charts/chart159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ppt/charts/chart163.xml" ContentType="application/vnd.openxmlformats-officedocument.drawingml.chart+xml"/>
  <Override PartName="/ppt/charts/chart164.xml" ContentType="application/vnd.openxmlformats-officedocument.drawingml.chart+xml"/>
  <Override PartName="/ppt/charts/chart165.xml" ContentType="application/vnd.openxmlformats-officedocument.drawingml.chart+xml"/>
  <Override PartName="/ppt/charts/chart166.xml" ContentType="application/vnd.openxmlformats-officedocument.drawingml.chart+xml"/>
  <Override PartName="/ppt/charts/chart167.xml" ContentType="application/vnd.openxmlformats-officedocument.drawingml.chart+xml"/>
  <Override PartName="/ppt/charts/chart168.xml" ContentType="application/vnd.openxmlformats-officedocument.drawingml.chart+xml"/>
  <Override PartName="/ppt/charts/chart16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343" r:id="rId2"/>
    <p:sldId id="256" r:id="rId3"/>
    <p:sldId id="277" r:id="rId4"/>
    <p:sldId id="265" r:id="rId5"/>
    <p:sldId id="329" r:id="rId6"/>
    <p:sldId id="257" r:id="rId7"/>
    <p:sldId id="287" r:id="rId8"/>
    <p:sldId id="284" r:id="rId9"/>
    <p:sldId id="264" r:id="rId10"/>
    <p:sldId id="266" r:id="rId11"/>
    <p:sldId id="259" r:id="rId12"/>
    <p:sldId id="260" r:id="rId13"/>
    <p:sldId id="261" r:id="rId14"/>
    <p:sldId id="296" r:id="rId15"/>
    <p:sldId id="297" r:id="rId16"/>
    <p:sldId id="298" r:id="rId17"/>
    <p:sldId id="295" r:id="rId18"/>
    <p:sldId id="267" r:id="rId19"/>
    <p:sldId id="268" r:id="rId20"/>
    <p:sldId id="269" r:id="rId21"/>
    <p:sldId id="331" r:id="rId22"/>
    <p:sldId id="333" r:id="rId23"/>
    <p:sldId id="332" r:id="rId24"/>
    <p:sldId id="330" r:id="rId25"/>
    <p:sldId id="270" r:id="rId26"/>
    <p:sldId id="271" r:id="rId27"/>
    <p:sldId id="272" r:id="rId28"/>
    <p:sldId id="273" r:id="rId29"/>
    <p:sldId id="291" r:id="rId30"/>
    <p:sldId id="292" r:id="rId31"/>
    <p:sldId id="293" r:id="rId32"/>
    <p:sldId id="289" r:id="rId33"/>
    <p:sldId id="294" r:id="rId34"/>
    <p:sldId id="319" r:id="rId35"/>
    <p:sldId id="320" r:id="rId36"/>
    <p:sldId id="299" r:id="rId37"/>
    <p:sldId id="321" r:id="rId38"/>
    <p:sldId id="322" r:id="rId39"/>
    <p:sldId id="323" r:id="rId40"/>
    <p:sldId id="324" r:id="rId41"/>
    <p:sldId id="325" r:id="rId42"/>
    <p:sldId id="290" r:id="rId43"/>
    <p:sldId id="300" r:id="rId44"/>
    <p:sldId id="301" r:id="rId45"/>
    <p:sldId id="274" r:id="rId46"/>
    <p:sldId id="275" r:id="rId47"/>
    <p:sldId id="276" r:id="rId48"/>
    <p:sldId id="278" r:id="rId49"/>
    <p:sldId id="306" r:id="rId50"/>
    <p:sldId id="285" r:id="rId51"/>
    <p:sldId id="307" r:id="rId52"/>
    <p:sldId id="286" r:id="rId53"/>
    <p:sldId id="308" r:id="rId54"/>
    <p:sldId id="281" r:id="rId55"/>
    <p:sldId id="282" r:id="rId56"/>
    <p:sldId id="283" r:id="rId57"/>
    <p:sldId id="280" r:id="rId58"/>
    <p:sldId id="336" r:id="rId59"/>
    <p:sldId id="288" r:id="rId60"/>
    <p:sldId id="334" r:id="rId61"/>
    <p:sldId id="335" r:id="rId62"/>
    <p:sldId id="309" r:id="rId63"/>
    <p:sldId id="310" r:id="rId64"/>
    <p:sldId id="337" r:id="rId65"/>
    <p:sldId id="338" r:id="rId66"/>
    <p:sldId id="339" r:id="rId67"/>
    <p:sldId id="311" r:id="rId68"/>
    <p:sldId id="312" r:id="rId69"/>
    <p:sldId id="340" r:id="rId70"/>
    <p:sldId id="341" r:id="rId71"/>
    <p:sldId id="342" r:id="rId72"/>
    <p:sldId id="313" r:id="rId73"/>
    <p:sldId id="315" r:id="rId74"/>
    <p:sldId id="316" r:id="rId75"/>
    <p:sldId id="318" r:id="rId76"/>
    <p:sldId id="353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7B19D4-8D23-7845-8181-187DA5119372}">
          <p14:sldIdLst>
            <p14:sldId id="343"/>
            <p14:sldId id="256"/>
            <p14:sldId id="277"/>
            <p14:sldId id="265"/>
            <p14:sldId id="329"/>
            <p14:sldId id="257"/>
            <p14:sldId id="287"/>
            <p14:sldId id="284"/>
            <p14:sldId id="264"/>
            <p14:sldId id="266"/>
            <p14:sldId id="259"/>
            <p14:sldId id="260"/>
            <p14:sldId id="261"/>
            <p14:sldId id="296"/>
            <p14:sldId id="297"/>
            <p14:sldId id="298"/>
            <p14:sldId id="295"/>
            <p14:sldId id="267"/>
            <p14:sldId id="268"/>
            <p14:sldId id="269"/>
            <p14:sldId id="331"/>
            <p14:sldId id="333"/>
            <p14:sldId id="332"/>
            <p14:sldId id="330"/>
            <p14:sldId id="270"/>
            <p14:sldId id="271"/>
            <p14:sldId id="272"/>
            <p14:sldId id="273"/>
            <p14:sldId id="291"/>
            <p14:sldId id="292"/>
            <p14:sldId id="293"/>
            <p14:sldId id="289"/>
            <p14:sldId id="294"/>
            <p14:sldId id="319"/>
            <p14:sldId id="320"/>
            <p14:sldId id="299"/>
            <p14:sldId id="321"/>
            <p14:sldId id="322"/>
            <p14:sldId id="323"/>
            <p14:sldId id="324"/>
            <p14:sldId id="325"/>
            <p14:sldId id="290"/>
            <p14:sldId id="300"/>
            <p14:sldId id="301"/>
            <p14:sldId id="274"/>
            <p14:sldId id="275"/>
            <p14:sldId id="276"/>
            <p14:sldId id="278"/>
            <p14:sldId id="306"/>
            <p14:sldId id="285"/>
            <p14:sldId id="307"/>
            <p14:sldId id="286"/>
            <p14:sldId id="308"/>
            <p14:sldId id="281"/>
            <p14:sldId id="282"/>
            <p14:sldId id="283"/>
            <p14:sldId id="280"/>
            <p14:sldId id="336"/>
            <p14:sldId id="288"/>
            <p14:sldId id="334"/>
            <p14:sldId id="335"/>
            <p14:sldId id="309"/>
            <p14:sldId id="310"/>
            <p14:sldId id="337"/>
            <p14:sldId id="338"/>
            <p14:sldId id="339"/>
            <p14:sldId id="311"/>
            <p14:sldId id="312"/>
            <p14:sldId id="340"/>
            <p14:sldId id="341"/>
            <p14:sldId id="342"/>
            <p14:sldId id="313"/>
            <p14:sldId id="315"/>
            <p14:sldId id="316"/>
            <p14:sldId id="318"/>
            <p14:sldId id="3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91" autoAdjust="0"/>
  </p:normalViewPr>
  <p:slideViewPr>
    <p:cSldViewPr snapToGrid="0" snapToObjects="1" showGuides="1">
      <p:cViewPr varScale="1">
        <p:scale>
          <a:sx n="72" d="100"/>
          <a:sy n="72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96"/>
    </p:cViewPr>
  </p:sorterViewPr>
  <p:notesViewPr>
    <p:cSldViewPr snapToGrid="0" snapToObjects="1">
      <p:cViewPr varScale="1">
        <p:scale>
          <a:sx n="60" d="100"/>
          <a:sy n="60" d="100"/>
        </p:scale>
        <p:origin x="-222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7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4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5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6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7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8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0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1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2.xlsx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3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4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5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6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7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8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5019.0</c:v>
                </c:pt>
                <c:pt idx="1">
                  <c:v>8638.0</c:v>
                </c:pt>
                <c:pt idx="2">
                  <c:v>20931.0</c:v>
                </c:pt>
                <c:pt idx="3">
                  <c:v>66892.0</c:v>
                </c:pt>
                <c:pt idx="4">
                  <c:v>96452.0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921.0</c:v>
                </c:pt>
                <c:pt idx="1">
                  <c:v>792.0</c:v>
                </c:pt>
                <c:pt idx="2">
                  <c:v>1595.0</c:v>
                </c:pt>
                <c:pt idx="3">
                  <c:v>6170.0</c:v>
                </c:pt>
                <c:pt idx="4">
                  <c:v>188454.0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1918.0</c:v>
                </c:pt>
                <c:pt idx="1">
                  <c:v>2132.0</c:v>
                </c:pt>
                <c:pt idx="2">
                  <c:v>4921.0</c:v>
                </c:pt>
                <c:pt idx="3">
                  <c:v>23112.0</c:v>
                </c:pt>
                <c:pt idx="4">
                  <c:v>165849.0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10848.0</c:v>
                </c:pt>
                <c:pt idx="1">
                  <c:v>5437.0</c:v>
                </c:pt>
                <c:pt idx="2">
                  <c:v>8724.0</c:v>
                </c:pt>
                <c:pt idx="3">
                  <c:v>27742.0</c:v>
                </c:pt>
                <c:pt idx="4">
                  <c:v>145181.0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9202008"/>
        <c:axId val="479205128"/>
        <c:axId val="0"/>
      </c:bar3DChart>
      <c:catAx>
        <c:axId val="479202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205128"/>
        <c:crosses val="autoZero"/>
        <c:auto val="1"/>
        <c:lblAlgn val="ctr"/>
        <c:lblOffset val="100"/>
        <c:noMultiLvlLbl val="0"/>
      </c:catAx>
      <c:valAx>
        <c:axId val="47920512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2020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1727.0</c:v>
                </c:pt>
                <c:pt idx="1">
                  <c:v>3422.0</c:v>
                </c:pt>
                <c:pt idx="2">
                  <c:v>9289.0</c:v>
                </c:pt>
                <c:pt idx="3">
                  <c:v>32277.0</c:v>
                </c:pt>
                <c:pt idx="4">
                  <c:v>45734.0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387.0</c:v>
                </c:pt>
                <c:pt idx="1">
                  <c:v>402.0</c:v>
                </c:pt>
                <c:pt idx="2">
                  <c:v>884.0</c:v>
                </c:pt>
                <c:pt idx="3">
                  <c:v>3624.0</c:v>
                </c:pt>
                <c:pt idx="4">
                  <c:v>87152.0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640.0</c:v>
                </c:pt>
                <c:pt idx="1">
                  <c:v>834.0</c:v>
                </c:pt>
                <c:pt idx="2">
                  <c:v>2179.0</c:v>
                </c:pt>
                <c:pt idx="3">
                  <c:v>11391.0</c:v>
                </c:pt>
                <c:pt idx="4">
                  <c:v>77405.0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3266.0</c:v>
                </c:pt>
                <c:pt idx="1">
                  <c:v>2250.0</c:v>
                </c:pt>
                <c:pt idx="2">
                  <c:v>4109.0</c:v>
                </c:pt>
                <c:pt idx="3">
                  <c:v>14126.0</c:v>
                </c:pt>
                <c:pt idx="4">
                  <c:v>68698.0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9671848"/>
        <c:axId val="479674968"/>
        <c:axId val="0"/>
      </c:bar3DChart>
      <c:catAx>
        <c:axId val="479671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674968"/>
        <c:crosses val="autoZero"/>
        <c:auto val="1"/>
        <c:lblAlgn val="ctr"/>
        <c:lblOffset val="100"/>
        <c:noMultiLvlLbl val="0"/>
      </c:catAx>
      <c:valAx>
        <c:axId val="47967496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671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450.0</c:v>
                </c:pt>
                <c:pt idx="1">
                  <c:v>465.0</c:v>
                </c:pt>
                <c:pt idx="2">
                  <c:v>446.0</c:v>
                </c:pt>
                <c:pt idx="3">
                  <c:v>448.0</c:v>
                </c:pt>
                <c:pt idx="4">
                  <c:v>460.0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438.5106382978719</c:v>
                </c:pt>
                <c:pt idx="1">
                  <c:v>433.333333333333</c:v>
                </c:pt>
                <c:pt idx="2">
                  <c:v>434.678362573099</c:v>
                </c:pt>
                <c:pt idx="3">
                  <c:v>422.872928176796</c:v>
                </c:pt>
                <c:pt idx="4">
                  <c:v>429.217517893971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119640"/>
        <c:axId val="573122648"/>
        <c:axId val="0"/>
      </c:bar3DChart>
      <c:catAx>
        <c:axId val="573119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122648"/>
        <c:crosses val="autoZero"/>
        <c:auto val="1"/>
        <c:lblAlgn val="ctr"/>
        <c:lblOffset val="100"/>
        <c:noMultiLvlLbl val="0"/>
      </c:catAx>
      <c:valAx>
        <c:axId val="573122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119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452.0</c:v>
                </c:pt>
                <c:pt idx="1">
                  <c:v>446.0</c:v>
                </c:pt>
                <c:pt idx="2">
                  <c:v>430.0</c:v>
                </c:pt>
                <c:pt idx="3">
                  <c:v>438.0</c:v>
                </c:pt>
                <c:pt idx="4">
                  <c:v>455.0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429.574468085106</c:v>
                </c:pt>
                <c:pt idx="1">
                  <c:v>424.197530864198</c:v>
                </c:pt>
                <c:pt idx="2">
                  <c:v>424.269005847953</c:v>
                </c:pt>
                <c:pt idx="3">
                  <c:v>414.21270718232</c:v>
                </c:pt>
                <c:pt idx="4">
                  <c:v>427.7063496876707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148504"/>
        <c:axId val="573151528"/>
        <c:axId val="0"/>
      </c:bar3DChart>
      <c:catAx>
        <c:axId val="573148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151528"/>
        <c:crosses val="autoZero"/>
        <c:auto val="1"/>
        <c:lblAlgn val="ctr"/>
        <c:lblOffset val="100"/>
        <c:noMultiLvlLbl val="0"/>
      </c:catAx>
      <c:valAx>
        <c:axId val="573151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148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492.0</c:v>
                </c:pt>
                <c:pt idx="1">
                  <c:v>482.0</c:v>
                </c:pt>
                <c:pt idx="2">
                  <c:v>478.0</c:v>
                </c:pt>
                <c:pt idx="3">
                  <c:v>474.0</c:v>
                </c:pt>
                <c:pt idx="4">
                  <c:v>501.0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468.2327586206897</c:v>
                </c:pt>
                <c:pt idx="1">
                  <c:v>462.303370786517</c:v>
                </c:pt>
                <c:pt idx="2">
                  <c:v>455.295950155763</c:v>
                </c:pt>
                <c:pt idx="3">
                  <c:v>456.8864177918977</c:v>
                </c:pt>
                <c:pt idx="4">
                  <c:v>475.603018586668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212520"/>
        <c:axId val="573215528"/>
        <c:axId val="0"/>
      </c:bar3DChart>
      <c:catAx>
        <c:axId val="573212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215528"/>
        <c:crosses val="autoZero"/>
        <c:auto val="1"/>
        <c:lblAlgn val="ctr"/>
        <c:lblOffset val="100"/>
        <c:noMultiLvlLbl val="0"/>
      </c:catAx>
      <c:valAx>
        <c:axId val="573215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212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479.0</c:v>
                </c:pt>
                <c:pt idx="1">
                  <c:v>469.0</c:v>
                </c:pt>
                <c:pt idx="2">
                  <c:v>474.0</c:v>
                </c:pt>
                <c:pt idx="3">
                  <c:v>466.0</c:v>
                </c:pt>
                <c:pt idx="4">
                  <c:v>501.0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460.4741379310339</c:v>
                </c:pt>
                <c:pt idx="1">
                  <c:v>458.370786516854</c:v>
                </c:pt>
                <c:pt idx="2">
                  <c:v>444.04984423676</c:v>
                </c:pt>
                <c:pt idx="3">
                  <c:v>450.865766481334</c:v>
                </c:pt>
                <c:pt idx="4">
                  <c:v>477.7190775681339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241688"/>
        <c:axId val="573244696"/>
        <c:axId val="0"/>
      </c:bar3DChart>
      <c:catAx>
        <c:axId val="573241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244696"/>
        <c:crosses val="autoZero"/>
        <c:auto val="1"/>
        <c:lblAlgn val="ctr"/>
        <c:lblOffset val="100"/>
        <c:noMultiLvlLbl val="0"/>
      </c:catAx>
      <c:valAx>
        <c:axId val="573244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241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521.0</c:v>
                </c:pt>
                <c:pt idx="1">
                  <c:v>513.0</c:v>
                </c:pt>
                <c:pt idx="2">
                  <c:v>526.0</c:v>
                </c:pt>
                <c:pt idx="3">
                  <c:v>522.0</c:v>
                </c:pt>
                <c:pt idx="4">
                  <c:v>539.0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511.119402985075</c:v>
                </c:pt>
                <c:pt idx="1">
                  <c:v>499.024390243902</c:v>
                </c:pt>
                <c:pt idx="2">
                  <c:v>492.4</c:v>
                </c:pt>
                <c:pt idx="3">
                  <c:v>502.370452039691</c:v>
                </c:pt>
                <c:pt idx="4">
                  <c:v>525.059394618311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306504"/>
        <c:axId val="573309512"/>
        <c:axId val="0"/>
      </c:bar3DChart>
      <c:catAx>
        <c:axId val="573306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309512"/>
        <c:crosses val="autoZero"/>
        <c:auto val="1"/>
        <c:lblAlgn val="ctr"/>
        <c:lblOffset val="100"/>
        <c:noMultiLvlLbl val="0"/>
      </c:catAx>
      <c:valAx>
        <c:axId val="573309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306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1971648075241"/>
          <c:y val="0.0394136045494313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524.0</c:v>
                </c:pt>
                <c:pt idx="1">
                  <c:v>510.0</c:v>
                </c:pt>
                <c:pt idx="2">
                  <c:v>518.0</c:v>
                </c:pt>
                <c:pt idx="3">
                  <c:v>514.0</c:v>
                </c:pt>
                <c:pt idx="4">
                  <c:v>545.0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509.626865671642</c:v>
                </c:pt>
                <c:pt idx="1">
                  <c:v>497.073170731707</c:v>
                </c:pt>
                <c:pt idx="2">
                  <c:v>486.215384615385</c:v>
                </c:pt>
                <c:pt idx="3">
                  <c:v>498.412348401323</c:v>
                </c:pt>
                <c:pt idx="4">
                  <c:v>528.094382337153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335688"/>
        <c:axId val="573338696"/>
        <c:axId val="0"/>
      </c:bar3DChart>
      <c:catAx>
        <c:axId val="573335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338696"/>
        <c:crosses val="autoZero"/>
        <c:auto val="1"/>
        <c:lblAlgn val="ctr"/>
        <c:lblOffset val="100"/>
        <c:noMultiLvlLbl val="0"/>
      </c:catAx>
      <c:valAx>
        <c:axId val="573338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335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495.0</c:v>
                </c:pt>
                <c:pt idx="1">
                  <c:v>487.0</c:v>
                </c:pt>
                <c:pt idx="2">
                  <c:v>471.0</c:v>
                </c:pt>
                <c:pt idx="3">
                  <c:v>465.0</c:v>
                </c:pt>
                <c:pt idx="4">
                  <c:v>458.0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485.7961783439487</c:v>
                </c:pt>
                <c:pt idx="1">
                  <c:v>455.7865168539327</c:v>
                </c:pt>
                <c:pt idx="2">
                  <c:v>451.111111111111</c:v>
                </c:pt>
                <c:pt idx="3">
                  <c:v>434.697912852435</c:v>
                </c:pt>
                <c:pt idx="4">
                  <c:v>426.2350256702797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400488"/>
        <c:axId val="573403496"/>
        <c:axId val="0"/>
      </c:bar3DChart>
      <c:catAx>
        <c:axId val="573400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403496"/>
        <c:crosses val="autoZero"/>
        <c:auto val="1"/>
        <c:lblAlgn val="ctr"/>
        <c:lblOffset val="100"/>
        <c:noMultiLvlLbl val="0"/>
      </c:catAx>
      <c:valAx>
        <c:axId val="573403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400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468.0</c:v>
                </c:pt>
                <c:pt idx="1">
                  <c:v>462.0</c:v>
                </c:pt>
                <c:pt idx="2">
                  <c:v>450.0</c:v>
                </c:pt>
                <c:pt idx="3">
                  <c:v>452.0</c:v>
                </c:pt>
                <c:pt idx="4">
                  <c:v>454.0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462.229299363057</c:v>
                </c:pt>
                <c:pt idx="1">
                  <c:v>441.404494382022</c:v>
                </c:pt>
                <c:pt idx="2">
                  <c:v>432.9961089494157</c:v>
                </c:pt>
                <c:pt idx="3">
                  <c:v>425.188575613328</c:v>
                </c:pt>
                <c:pt idx="4">
                  <c:v>426.7025524026807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429672"/>
        <c:axId val="573432680"/>
        <c:axId val="0"/>
      </c:bar3DChart>
      <c:catAx>
        <c:axId val="573429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432680"/>
        <c:crosses val="autoZero"/>
        <c:auto val="1"/>
        <c:lblAlgn val="ctr"/>
        <c:lblOffset val="100"/>
        <c:noMultiLvlLbl val="0"/>
      </c:catAx>
      <c:valAx>
        <c:axId val="573432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429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551.0</c:v>
                </c:pt>
                <c:pt idx="1">
                  <c:v>537.0</c:v>
                </c:pt>
                <c:pt idx="2">
                  <c:v>522.0</c:v>
                </c:pt>
                <c:pt idx="3">
                  <c:v>504.0</c:v>
                </c:pt>
                <c:pt idx="4">
                  <c:v>497.0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522.2375690607729</c:v>
                </c:pt>
                <c:pt idx="1">
                  <c:v>510.996563573883</c:v>
                </c:pt>
                <c:pt idx="2">
                  <c:v>493.562091503268</c:v>
                </c:pt>
                <c:pt idx="3">
                  <c:v>476.549968173138</c:v>
                </c:pt>
                <c:pt idx="4">
                  <c:v>471.649868766404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495080"/>
        <c:axId val="573498088"/>
        <c:axId val="0"/>
      </c:bar3DChart>
      <c:catAx>
        <c:axId val="573495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498088"/>
        <c:crosses val="autoZero"/>
        <c:auto val="1"/>
        <c:lblAlgn val="ctr"/>
        <c:lblOffset val="100"/>
        <c:noMultiLvlLbl val="0"/>
      </c:catAx>
      <c:valAx>
        <c:axId val="573498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495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504.0</c:v>
                </c:pt>
                <c:pt idx="1">
                  <c:v>517.0</c:v>
                </c:pt>
                <c:pt idx="2">
                  <c:v>491.0</c:v>
                </c:pt>
                <c:pt idx="3">
                  <c:v>490.0</c:v>
                </c:pt>
                <c:pt idx="4">
                  <c:v>499.0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495.552486187845</c:v>
                </c:pt>
                <c:pt idx="1">
                  <c:v>482.9553264604807</c:v>
                </c:pt>
                <c:pt idx="2">
                  <c:v>473.4967320261437</c:v>
                </c:pt>
                <c:pt idx="3">
                  <c:v>470.9866327180137</c:v>
                </c:pt>
                <c:pt idx="4">
                  <c:v>475.813208735825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524264"/>
        <c:axId val="573527272"/>
        <c:axId val="0"/>
      </c:bar3DChart>
      <c:catAx>
        <c:axId val="573524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527272"/>
        <c:crosses val="autoZero"/>
        <c:auto val="1"/>
        <c:lblAlgn val="ctr"/>
        <c:lblOffset val="100"/>
        <c:noMultiLvlLbl val="0"/>
      </c:catAx>
      <c:valAx>
        <c:axId val="573527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524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2.84383960511034</c:v>
                </c:pt>
                <c:pt idx="1">
                  <c:v>2.6971635431918</c:v>
                </c:pt>
                <c:pt idx="2">
                  <c:v>2.61697352082207</c:v>
                </c:pt>
                <c:pt idx="3">
                  <c:v>2.54223963896436</c:v>
                </c:pt>
                <c:pt idx="4">
                  <c:v>2.46960645369259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2.73537390180879</c:v>
                </c:pt>
                <c:pt idx="1">
                  <c:v>2.67348952618454</c:v>
                </c:pt>
                <c:pt idx="2">
                  <c:v>2.628868027210879</c:v>
                </c:pt>
                <c:pt idx="3">
                  <c:v>2.5278387534626</c:v>
                </c:pt>
                <c:pt idx="4">
                  <c:v>2.52273225671579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2.7628753125</c:v>
                </c:pt>
                <c:pt idx="1">
                  <c:v>2.66199493975904</c:v>
                </c:pt>
                <c:pt idx="2">
                  <c:v>2.51894865988909</c:v>
                </c:pt>
                <c:pt idx="3">
                  <c:v>2.530062170790099</c:v>
                </c:pt>
                <c:pt idx="4">
                  <c:v>2.52156896641908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2.834702421084888</c:v>
                </c:pt>
                <c:pt idx="1">
                  <c:v>2.63944433497537</c:v>
                </c:pt>
                <c:pt idx="2">
                  <c:v>2.60966571918647</c:v>
                </c:pt>
                <c:pt idx="3">
                  <c:v>2.54044643956201</c:v>
                </c:pt>
                <c:pt idx="4">
                  <c:v>2.498760439609038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9734712"/>
        <c:axId val="479737832"/>
        <c:axId val="0"/>
      </c:bar3DChart>
      <c:catAx>
        <c:axId val="479734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737832"/>
        <c:crosses val="autoZero"/>
        <c:auto val="1"/>
        <c:lblAlgn val="ctr"/>
        <c:lblOffset val="100"/>
        <c:noMultiLvlLbl val="0"/>
      </c:catAx>
      <c:valAx>
        <c:axId val="4797378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734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573.0</c:v>
                </c:pt>
                <c:pt idx="1">
                  <c:v>568.0</c:v>
                </c:pt>
                <c:pt idx="2">
                  <c:v>558.0</c:v>
                </c:pt>
                <c:pt idx="3">
                  <c:v>545.0</c:v>
                </c:pt>
                <c:pt idx="4">
                  <c:v>536.0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558.206724782067</c:v>
                </c:pt>
                <c:pt idx="1">
                  <c:v>543.4383954154729</c:v>
                </c:pt>
                <c:pt idx="2">
                  <c:v>540.264993026499</c:v>
                </c:pt>
                <c:pt idx="3">
                  <c:v>524.15548098434</c:v>
                </c:pt>
                <c:pt idx="4">
                  <c:v>522.419506268294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19524584"/>
        <c:axId val="519971368"/>
        <c:axId val="0"/>
      </c:bar3DChart>
      <c:catAx>
        <c:axId val="519524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971368"/>
        <c:crosses val="autoZero"/>
        <c:auto val="1"/>
        <c:lblAlgn val="ctr"/>
        <c:lblOffset val="100"/>
        <c:noMultiLvlLbl val="0"/>
      </c:catAx>
      <c:valAx>
        <c:axId val="519971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524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540.0</c:v>
                </c:pt>
                <c:pt idx="1">
                  <c:v>548.0</c:v>
                </c:pt>
                <c:pt idx="2">
                  <c:v>538.0</c:v>
                </c:pt>
                <c:pt idx="3">
                  <c:v>537.0</c:v>
                </c:pt>
                <c:pt idx="4">
                  <c:v>545.0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527.294264339152</c:v>
                </c:pt>
                <c:pt idx="1">
                  <c:v>522.636103151862</c:v>
                </c:pt>
                <c:pt idx="2">
                  <c:v>516.3179916317987</c:v>
                </c:pt>
                <c:pt idx="3">
                  <c:v>517.834763148079</c:v>
                </c:pt>
                <c:pt idx="4">
                  <c:v>528.8062957338117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512536"/>
        <c:axId val="573532440"/>
        <c:axId val="0"/>
      </c:bar3DChart>
      <c:catAx>
        <c:axId val="573512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532440"/>
        <c:crosses val="autoZero"/>
        <c:auto val="1"/>
        <c:lblAlgn val="ctr"/>
        <c:lblOffset val="100"/>
        <c:noMultiLvlLbl val="0"/>
      </c:catAx>
      <c:valAx>
        <c:axId val="573532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512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485.0</c:v>
                </c:pt>
                <c:pt idx="1">
                  <c:v>476.0</c:v>
                </c:pt>
                <c:pt idx="2">
                  <c:v>459.0</c:v>
                </c:pt>
                <c:pt idx="3">
                  <c:v>457.0</c:v>
                </c:pt>
                <c:pt idx="4">
                  <c:v>457.0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495.0</c:v>
                </c:pt>
                <c:pt idx="1">
                  <c:v>456.906854130053</c:v>
                </c:pt>
                <c:pt idx="2">
                  <c:v>438.598326359833</c:v>
                </c:pt>
                <c:pt idx="3">
                  <c:v>425.709895513215</c:v>
                </c:pt>
                <c:pt idx="4">
                  <c:v>424.293846797823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84112200"/>
        <c:axId val="584115208"/>
        <c:axId val="0"/>
      </c:bar3DChart>
      <c:catAx>
        <c:axId val="584112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115208"/>
        <c:crosses val="autoZero"/>
        <c:auto val="1"/>
        <c:lblAlgn val="ctr"/>
        <c:lblOffset val="100"/>
        <c:noMultiLvlLbl val="0"/>
      </c:catAx>
      <c:valAx>
        <c:axId val="58411520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112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481.0</c:v>
                </c:pt>
                <c:pt idx="1">
                  <c:v>470.0</c:v>
                </c:pt>
                <c:pt idx="2">
                  <c:v>447.0</c:v>
                </c:pt>
                <c:pt idx="3">
                  <c:v>446.0</c:v>
                </c:pt>
                <c:pt idx="4">
                  <c:v>452.0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468.168373151308</c:v>
                </c:pt>
                <c:pt idx="1">
                  <c:v>449.578947368421</c:v>
                </c:pt>
                <c:pt idx="2">
                  <c:v>431.746861924686</c:v>
                </c:pt>
                <c:pt idx="3">
                  <c:v>419.947756607253</c:v>
                </c:pt>
                <c:pt idx="4">
                  <c:v>424.607014313217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84141384"/>
        <c:axId val="584144392"/>
        <c:axId val="0"/>
      </c:bar3DChart>
      <c:catAx>
        <c:axId val="584141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144392"/>
        <c:crosses val="autoZero"/>
        <c:auto val="1"/>
        <c:lblAlgn val="ctr"/>
        <c:lblOffset val="100"/>
        <c:noMultiLvlLbl val="0"/>
      </c:catAx>
      <c:valAx>
        <c:axId val="5841443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141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529.0</c:v>
                </c:pt>
                <c:pt idx="1">
                  <c:v>508.0</c:v>
                </c:pt>
                <c:pt idx="2">
                  <c:v>521.0</c:v>
                </c:pt>
                <c:pt idx="3">
                  <c:v>503.0</c:v>
                </c:pt>
                <c:pt idx="4">
                  <c:v>495.0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519.896238651102</c:v>
                </c:pt>
                <c:pt idx="1">
                  <c:v>499.494640122511</c:v>
                </c:pt>
                <c:pt idx="2">
                  <c:v>486.705882352941</c:v>
                </c:pt>
                <c:pt idx="3">
                  <c:v>477.8903206472876</c:v>
                </c:pt>
                <c:pt idx="4">
                  <c:v>467.4007134363846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19566152"/>
        <c:axId val="519570488"/>
        <c:axId val="0"/>
      </c:bar3DChart>
      <c:catAx>
        <c:axId val="519566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570488"/>
        <c:crosses val="autoZero"/>
        <c:auto val="1"/>
        <c:lblAlgn val="ctr"/>
        <c:lblOffset val="100"/>
        <c:noMultiLvlLbl val="0"/>
      </c:catAx>
      <c:valAx>
        <c:axId val="5195704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566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526.0</c:v>
                </c:pt>
                <c:pt idx="1">
                  <c:v>504.0</c:v>
                </c:pt>
                <c:pt idx="2">
                  <c:v>514.0</c:v>
                </c:pt>
                <c:pt idx="3">
                  <c:v>496.0</c:v>
                </c:pt>
                <c:pt idx="4">
                  <c:v>495.0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513.1322957198436</c:v>
                </c:pt>
                <c:pt idx="1">
                  <c:v>493.369065849923</c:v>
                </c:pt>
                <c:pt idx="2">
                  <c:v>483.248868778281</c:v>
                </c:pt>
                <c:pt idx="3">
                  <c:v>473.833932853717</c:v>
                </c:pt>
                <c:pt idx="4">
                  <c:v>471.176645460491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19583544"/>
        <c:axId val="519586552"/>
        <c:axId val="0"/>
      </c:bar3DChart>
      <c:catAx>
        <c:axId val="519583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586552"/>
        <c:crosses val="autoZero"/>
        <c:auto val="1"/>
        <c:lblAlgn val="ctr"/>
        <c:lblOffset val="100"/>
        <c:noMultiLvlLbl val="0"/>
      </c:catAx>
      <c:valAx>
        <c:axId val="51958655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583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562.0</c:v>
                </c:pt>
                <c:pt idx="1">
                  <c:v>556.0</c:v>
                </c:pt>
                <c:pt idx="2">
                  <c:v>550.0</c:v>
                </c:pt>
                <c:pt idx="3">
                  <c:v>545.0</c:v>
                </c:pt>
                <c:pt idx="4">
                  <c:v>533.0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554.289069171648</c:v>
                </c:pt>
                <c:pt idx="1">
                  <c:v>541.843971631206</c:v>
                </c:pt>
                <c:pt idx="2">
                  <c:v>533.640707118968</c:v>
                </c:pt>
                <c:pt idx="3">
                  <c:v>525.568032940296</c:v>
                </c:pt>
                <c:pt idx="4">
                  <c:v>517.834770767136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19622072"/>
        <c:axId val="519625080"/>
        <c:axId val="0"/>
      </c:bar3DChart>
      <c:catAx>
        <c:axId val="519622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625080"/>
        <c:crosses val="autoZero"/>
        <c:auto val="1"/>
        <c:lblAlgn val="ctr"/>
        <c:lblOffset val="100"/>
        <c:noMultiLvlLbl val="0"/>
      </c:catAx>
      <c:valAx>
        <c:axId val="51962508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622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562.0</c:v>
                </c:pt>
                <c:pt idx="1">
                  <c:v>551.0</c:v>
                </c:pt>
                <c:pt idx="2">
                  <c:v>547.0</c:v>
                </c:pt>
                <c:pt idx="3">
                  <c:v>543.0</c:v>
                </c:pt>
                <c:pt idx="4">
                  <c:v>541.0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550.64901793339</c:v>
                </c:pt>
                <c:pt idx="1">
                  <c:v>534.9032258064517</c:v>
                </c:pt>
                <c:pt idx="2">
                  <c:v>528.647873865265</c:v>
                </c:pt>
                <c:pt idx="3">
                  <c:v>522.441033320854</c:v>
                </c:pt>
                <c:pt idx="4">
                  <c:v>523.628817845795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84161992"/>
        <c:axId val="584165000"/>
        <c:axId val="0"/>
      </c:bar3DChart>
      <c:catAx>
        <c:axId val="584161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165000"/>
        <c:crosses val="autoZero"/>
        <c:auto val="1"/>
        <c:lblAlgn val="ctr"/>
        <c:lblOffset val="100"/>
        <c:noMultiLvlLbl val="0"/>
      </c:catAx>
      <c:valAx>
        <c:axId val="584165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161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797778749878"/>
          <c:y val="0.093366207368465"/>
          <c:w val="0.78985843783416"/>
          <c:h val="0.9066337926315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0.554140127388535</c:v>
                </c:pt>
                <c:pt idx="1">
                  <c:v>0.43395675043834</c:v>
                </c:pt>
                <c:pt idx="2">
                  <c:v>0.414038109591991</c:v>
                </c:pt>
                <c:pt idx="3">
                  <c:v>0.396908014995198</c:v>
                </c:pt>
                <c:pt idx="4">
                  <c:v>0.358967070450868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0.65374677002584</c:v>
                </c:pt>
                <c:pt idx="1">
                  <c:v>0.480099502487562</c:v>
                </c:pt>
                <c:pt idx="2">
                  <c:v>0.46606334841629</c:v>
                </c:pt>
                <c:pt idx="3">
                  <c:v>0.429083885209713</c:v>
                </c:pt>
                <c:pt idx="4">
                  <c:v>0.379830640719662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0.640625</c:v>
                </c:pt>
                <c:pt idx="1">
                  <c:v>0.502398081534772</c:v>
                </c:pt>
                <c:pt idx="2">
                  <c:v>0.460302891234511</c:v>
                </c:pt>
                <c:pt idx="3">
                  <c:v>0.443332455447283</c:v>
                </c:pt>
                <c:pt idx="4">
                  <c:v>0.369924423486855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0.57624004898959</c:v>
                </c:pt>
                <c:pt idx="1">
                  <c:v>0.456444444444444</c:v>
                </c:pt>
                <c:pt idx="2">
                  <c:v>0.437576052567535</c:v>
                </c:pt>
                <c:pt idx="3">
                  <c:v>0.405705790740479</c:v>
                </c:pt>
                <c:pt idx="4">
                  <c:v>0.365047017380419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4234920"/>
        <c:axId val="584238040"/>
        <c:axId val="0"/>
      </c:bar3DChart>
      <c:catAx>
        <c:axId val="584234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238040"/>
        <c:crosses val="autoZero"/>
        <c:auto val="1"/>
        <c:lblAlgn val="ctr"/>
        <c:lblOffset val="100"/>
        <c:noMultiLvlLbl val="0"/>
      </c:catAx>
      <c:valAx>
        <c:axId val="5842380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234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698381452318"/>
          <c:y val="0.0418926747606943"/>
          <c:w val="0.865301618547681"/>
          <c:h val="0.8872695335935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484.075235109718</c:v>
                </c:pt>
                <c:pt idx="1">
                  <c:v>470.9562289562285</c:v>
                </c:pt>
                <c:pt idx="2">
                  <c:v>456.603381014304</c:v>
                </c:pt>
                <c:pt idx="3">
                  <c:v>446.227166276347</c:v>
                </c:pt>
                <c:pt idx="4">
                  <c:v>451.138523391813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437.03557312253</c:v>
                </c:pt>
                <c:pt idx="1">
                  <c:v>440.155440414508</c:v>
                </c:pt>
                <c:pt idx="2">
                  <c:v>433.276699029126</c:v>
                </c:pt>
                <c:pt idx="3">
                  <c:v>431.4083601286169</c:v>
                </c:pt>
                <c:pt idx="4">
                  <c:v>453.035045317221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484.634146341463</c:v>
                </c:pt>
                <c:pt idx="1">
                  <c:v>466.4916467780425</c:v>
                </c:pt>
                <c:pt idx="2">
                  <c:v>454.705882352941</c:v>
                </c:pt>
                <c:pt idx="3">
                  <c:v>446.709587955626</c:v>
                </c:pt>
                <c:pt idx="4">
                  <c:v>451.7553172912366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489.436769394261</c:v>
                </c:pt>
                <c:pt idx="1">
                  <c:v>470.614035087719</c:v>
                </c:pt>
                <c:pt idx="2">
                  <c:v>455.177975528365</c:v>
                </c:pt>
                <c:pt idx="3">
                  <c:v>445.944861280754</c:v>
                </c:pt>
                <c:pt idx="4">
                  <c:v>449.124262242782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4295624"/>
        <c:axId val="584298744"/>
        <c:axId val="0"/>
      </c:bar3DChart>
      <c:catAx>
        <c:axId val="584295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298744"/>
        <c:crosses val="autoZero"/>
        <c:auto val="1"/>
        <c:lblAlgn val="ctr"/>
        <c:lblOffset val="100"/>
        <c:noMultiLvlLbl val="0"/>
      </c:catAx>
      <c:valAx>
        <c:axId val="58429874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295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4254708611789"/>
          <c:y val="0.0248422095873976"/>
          <c:w val="0.889053718937916"/>
          <c:h val="0.72797789335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Free/Reduced Lunch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2.84383960511034</c:v>
                </c:pt>
                <c:pt idx="1">
                  <c:v>2.6971635431918</c:v>
                </c:pt>
                <c:pt idx="2">
                  <c:v>2.61697352082207</c:v>
                </c:pt>
                <c:pt idx="3">
                  <c:v>2.54223963896436</c:v>
                </c:pt>
                <c:pt idx="4">
                  <c:v>2.46960645369259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Free/Reduced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3.05676400121618</c:v>
                </c:pt>
                <c:pt idx="1">
                  <c:v>2.91086758315709</c:v>
                </c:pt>
                <c:pt idx="2">
                  <c:v>2.85072421733506</c:v>
                </c:pt>
                <c:pt idx="3">
                  <c:v>2.78076148430454</c:v>
                </c:pt>
                <c:pt idx="4">
                  <c:v>2.68281300655572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795448"/>
        <c:axId val="479798456"/>
      </c:barChart>
      <c:catAx>
        <c:axId val="479795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798456"/>
        <c:crosses val="autoZero"/>
        <c:auto val="1"/>
        <c:lblAlgn val="ctr"/>
        <c:lblOffset val="100"/>
        <c:noMultiLvlLbl val="0"/>
      </c:catAx>
      <c:valAx>
        <c:axId val="4797984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7954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 algn="l">
              <a:defRPr sz="800"/>
            </a:pPr>
            <a:endParaRPr lang="en-US"/>
          </a:p>
        </c:txPr>
      </c:legendEntry>
      <c:legendEntry>
        <c:idx val="1"/>
        <c:txPr>
          <a:bodyPr/>
          <a:lstStyle/>
          <a:p>
            <a:pPr algn="l">
              <a:defRPr sz="800"/>
            </a:pPr>
            <a:endParaRPr lang="en-US"/>
          </a:p>
        </c:txPr>
      </c:legendEntry>
      <c:layout>
        <c:manualLayout>
          <c:xMode val="edge"/>
          <c:yMode val="edge"/>
          <c:x val="0.375360109257574"/>
          <c:y val="0.937764804086171"/>
          <c:w val="0.621126520119775"/>
          <c:h val="0.0622351959138289"/>
        </c:manualLayout>
      </c:layout>
      <c:overlay val="0"/>
      <c:txPr>
        <a:bodyPr/>
        <a:lstStyle/>
        <a:p>
          <a:pPr algn="l">
            <a:defRPr sz="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56044508552046"/>
          <c:y val="0.0418926747606943"/>
          <c:w val="0.865301618547681"/>
          <c:h val="0.8872695335935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499.049111807732</c:v>
                </c:pt>
                <c:pt idx="1">
                  <c:v>477.010101010101</c:v>
                </c:pt>
                <c:pt idx="2">
                  <c:v>456.619864794592</c:v>
                </c:pt>
                <c:pt idx="3">
                  <c:v>441.9280305987039</c:v>
                </c:pt>
                <c:pt idx="4">
                  <c:v>447.727826510721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443.794466403162</c:v>
                </c:pt>
                <c:pt idx="1">
                  <c:v>442.694300518135</c:v>
                </c:pt>
                <c:pt idx="2">
                  <c:v>441.868932038835</c:v>
                </c:pt>
                <c:pt idx="3">
                  <c:v>436.469453376206</c:v>
                </c:pt>
                <c:pt idx="4">
                  <c:v>449.974925986345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508.658536585366</c:v>
                </c:pt>
                <c:pt idx="1">
                  <c:v>486.396181384248</c:v>
                </c:pt>
                <c:pt idx="2">
                  <c:v>474.6560319042869</c:v>
                </c:pt>
                <c:pt idx="3">
                  <c:v>452.184158415842</c:v>
                </c:pt>
                <c:pt idx="4">
                  <c:v>446.393671637621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495.658873538789</c:v>
                </c:pt>
                <c:pt idx="1">
                  <c:v>476.72514619883</c:v>
                </c:pt>
                <c:pt idx="2">
                  <c:v>459.2825361512785</c:v>
                </c:pt>
                <c:pt idx="3">
                  <c:v>448.0300122142725</c:v>
                </c:pt>
                <c:pt idx="4">
                  <c:v>444.140282319164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4402008"/>
        <c:axId val="584405128"/>
        <c:axId val="0"/>
      </c:bar3DChart>
      <c:catAx>
        <c:axId val="584402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405128"/>
        <c:crosses val="autoZero"/>
        <c:auto val="1"/>
        <c:lblAlgn val="ctr"/>
        <c:lblOffset val="100"/>
        <c:noMultiLvlLbl val="0"/>
      </c:catAx>
      <c:valAx>
        <c:axId val="58440512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402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7245309614076"/>
          <c:y val="0.0166957235065489"/>
          <c:w val="0.80351560221639"/>
          <c:h val="0.880194380289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0.581390715281929</c:v>
                </c:pt>
                <c:pt idx="1">
                  <c:v>0.432275989812457</c:v>
                </c:pt>
                <c:pt idx="2">
                  <c:v>0.367732072046247</c:v>
                </c:pt>
                <c:pt idx="3">
                  <c:v>0.314058482329726</c:v>
                </c:pt>
                <c:pt idx="4">
                  <c:v>0.305696097540746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0.389793702497286</c:v>
                </c:pt>
                <c:pt idx="1">
                  <c:v>0.332070707070707</c:v>
                </c:pt>
                <c:pt idx="2">
                  <c:v>0.29717868338558</c:v>
                </c:pt>
                <c:pt idx="3">
                  <c:v>0.262398703403566</c:v>
                </c:pt>
                <c:pt idx="4">
                  <c:v>0.329666656053997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0.616788321167883</c:v>
                </c:pt>
                <c:pt idx="1">
                  <c:v>0.514540337711069</c:v>
                </c:pt>
                <c:pt idx="2">
                  <c:v>0.436903068482016</c:v>
                </c:pt>
                <c:pt idx="3">
                  <c:v>0.359510211145725</c:v>
                </c:pt>
                <c:pt idx="4">
                  <c:v>0.314159265355836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0.593381268436578</c:v>
                </c:pt>
                <c:pt idx="1">
                  <c:v>0.446</c:v>
                </c:pt>
                <c:pt idx="2">
                  <c:v>0.3722</c:v>
                </c:pt>
                <c:pt idx="3">
                  <c:v>0.32</c:v>
                </c:pt>
                <c:pt idx="4">
                  <c:v>0.3021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477800"/>
        <c:axId val="584480920"/>
      </c:barChart>
      <c:catAx>
        <c:axId val="584477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480920"/>
        <c:crosses val="autoZero"/>
        <c:auto val="1"/>
        <c:lblAlgn val="ctr"/>
        <c:lblOffset val="100"/>
        <c:noMultiLvlLbl val="0"/>
      </c:catAx>
      <c:valAx>
        <c:axId val="5844809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4778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0.356047021318988</c:v>
                </c:pt>
                <c:pt idx="1">
                  <c:v>0.452766844176893</c:v>
                </c:pt>
                <c:pt idx="2">
                  <c:v>0.508480244613253</c:v>
                </c:pt>
                <c:pt idx="3">
                  <c:v>0.573790587813191</c:v>
                </c:pt>
                <c:pt idx="4">
                  <c:v>0.524302243603036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0.58414766558089</c:v>
                </c:pt>
                <c:pt idx="1">
                  <c:v>0.59469696969697</c:v>
                </c:pt>
                <c:pt idx="2">
                  <c:v>0.606896551724138</c:v>
                </c:pt>
                <c:pt idx="3">
                  <c:v>0.614748784440843</c:v>
                </c:pt>
                <c:pt idx="4">
                  <c:v>0.528102348583739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0.35140771637122</c:v>
                </c:pt>
                <c:pt idx="1">
                  <c:v>0.419324577861163</c:v>
                </c:pt>
                <c:pt idx="2">
                  <c:v>0.465555781345255</c:v>
                </c:pt>
                <c:pt idx="3">
                  <c:v>0.543224299065421</c:v>
                </c:pt>
                <c:pt idx="4">
                  <c:v>0.535903140808808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0.365320796460177</c:v>
                </c:pt>
                <c:pt idx="1">
                  <c:v>0.455766047452639</c:v>
                </c:pt>
                <c:pt idx="2">
                  <c:v>0.495529573590096</c:v>
                </c:pt>
                <c:pt idx="3">
                  <c:v>0.54747314541129</c:v>
                </c:pt>
                <c:pt idx="4">
                  <c:v>0.546497131167302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525912"/>
        <c:axId val="584529032"/>
      </c:barChart>
      <c:catAx>
        <c:axId val="584525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529032"/>
        <c:crosses val="autoZero"/>
        <c:auto val="1"/>
        <c:lblAlgn val="ctr"/>
        <c:lblOffset val="100"/>
        <c:noMultiLvlLbl val="0"/>
      </c:catAx>
      <c:valAx>
        <c:axId val="5845290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5259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0.818888224745965</c:v>
                </c:pt>
                <c:pt idx="1">
                  <c:v>0.71949525353091</c:v>
                </c:pt>
                <c:pt idx="2">
                  <c:v>0.667956619368401</c:v>
                </c:pt>
                <c:pt idx="3">
                  <c:v>0.61868384859176</c:v>
                </c:pt>
                <c:pt idx="4">
                  <c:v>0.566893377016547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0.789359391965255</c:v>
                </c:pt>
                <c:pt idx="1">
                  <c:v>0.694444444444444</c:v>
                </c:pt>
                <c:pt idx="2">
                  <c:v>0.625078369905956</c:v>
                </c:pt>
                <c:pt idx="3">
                  <c:v>0.558508914100486</c:v>
                </c:pt>
                <c:pt idx="4">
                  <c:v>0.608365967291753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0.849322210636079</c:v>
                </c:pt>
                <c:pt idx="1">
                  <c:v>0.7453095684803</c:v>
                </c:pt>
                <c:pt idx="2">
                  <c:v>0.688477951635846</c:v>
                </c:pt>
                <c:pt idx="3">
                  <c:v>0.654421945309796</c:v>
                </c:pt>
                <c:pt idx="4">
                  <c:v>0.594745823007676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0.85978982300885</c:v>
                </c:pt>
                <c:pt idx="1">
                  <c:v>0.722089387529888</c:v>
                </c:pt>
                <c:pt idx="2">
                  <c:v>0.651421366345713</c:v>
                </c:pt>
                <c:pt idx="3">
                  <c:v>0.603489294210944</c:v>
                </c:pt>
                <c:pt idx="4">
                  <c:v>0.583347683236787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574104"/>
        <c:axId val="584577224"/>
      </c:barChart>
      <c:catAx>
        <c:axId val="584574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577224"/>
        <c:crosses val="autoZero"/>
        <c:auto val="1"/>
        <c:lblAlgn val="ctr"/>
        <c:lblOffset val="100"/>
        <c:noMultiLvlLbl val="0"/>
      </c:catAx>
      <c:valAx>
        <c:axId val="5845772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574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0.118151026100817</c:v>
                </c:pt>
                <c:pt idx="1">
                  <c:v>0.165894883074786</c:v>
                </c:pt>
                <c:pt idx="2">
                  <c:v>0.207969041135158</c:v>
                </c:pt>
                <c:pt idx="3">
                  <c:v>0.268851282664594</c:v>
                </c:pt>
                <c:pt idx="4">
                  <c:v>0.261352797246299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0.185667752442997</c:v>
                </c:pt>
                <c:pt idx="1">
                  <c:v>0.234848484848485</c:v>
                </c:pt>
                <c:pt idx="2">
                  <c:v>0.28025078369906</c:v>
                </c:pt>
                <c:pt idx="3">
                  <c:v>0.318476499189627</c:v>
                </c:pt>
                <c:pt idx="4">
                  <c:v>0.248347076740212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0.117831074035454</c:v>
                </c:pt>
                <c:pt idx="1">
                  <c:v>0.185741088180113</c:v>
                </c:pt>
                <c:pt idx="2">
                  <c:v>0.213777687461898</c:v>
                </c:pt>
                <c:pt idx="3">
                  <c:v>0.248052959501558</c:v>
                </c:pt>
                <c:pt idx="4">
                  <c:v>0.254231258554468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0.0994653392330383</c:v>
                </c:pt>
                <c:pt idx="1">
                  <c:v>0.17711973514806</c:v>
                </c:pt>
                <c:pt idx="2">
                  <c:v>0.215841357175608</c:v>
                </c:pt>
                <c:pt idx="3">
                  <c:v>0.263102876504938</c:v>
                </c:pt>
                <c:pt idx="4">
                  <c:v>0.264132358917489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623992"/>
        <c:axId val="584627112"/>
      </c:barChart>
      <c:catAx>
        <c:axId val="584623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627112"/>
        <c:crosses val="autoZero"/>
        <c:auto val="1"/>
        <c:lblAlgn val="ctr"/>
        <c:lblOffset val="100"/>
        <c:noMultiLvlLbl val="0"/>
      </c:catAx>
      <c:valAx>
        <c:axId val="5846271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623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0.839011755329747</c:v>
                </c:pt>
                <c:pt idx="1">
                  <c:v>0.744153739291503</c:v>
                </c:pt>
                <c:pt idx="2">
                  <c:v>0.70703740862835</c:v>
                </c:pt>
                <c:pt idx="3">
                  <c:v>0.685851820845542</c:v>
                </c:pt>
                <c:pt idx="4">
                  <c:v>0.637695433998258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0.867535287730727</c:v>
                </c:pt>
                <c:pt idx="1">
                  <c:v>0.779040404040404</c:v>
                </c:pt>
                <c:pt idx="2">
                  <c:v>0.74294670846395</c:v>
                </c:pt>
                <c:pt idx="3">
                  <c:v>0.694813614262561</c:v>
                </c:pt>
                <c:pt idx="4">
                  <c:v>0.668253260742675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0.896767466110532</c:v>
                </c:pt>
                <c:pt idx="1">
                  <c:v>0.820356472795497</c:v>
                </c:pt>
                <c:pt idx="2">
                  <c:v>0.772200772200772</c:v>
                </c:pt>
                <c:pt idx="3">
                  <c:v>0.735678435444791</c:v>
                </c:pt>
                <c:pt idx="4">
                  <c:v>0.654517060699793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0.860435103244838</c:v>
                </c:pt>
                <c:pt idx="1">
                  <c:v>0.764392128011771</c:v>
                </c:pt>
                <c:pt idx="2">
                  <c:v>0.713548830811554</c:v>
                </c:pt>
                <c:pt idx="3">
                  <c:v>0.674392617691587</c:v>
                </c:pt>
                <c:pt idx="4">
                  <c:v>0.650215937347174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671832"/>
        <c:axId val="584674952"/>
      </c:barChart>
      <c:catAx>
        <c:axId val="584671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674952"/>
        <c:crosses val="autoZero"/>
        <c:auto val="1"/>
        <c:lblAlgn val="ctr"/>
        <c:lblOffset val="100"/>
        <c:noMultiLvlLbl val="0"/>
      </c:catAx>
      <c:valAx>
        <c:axId val="5846749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6718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0.0928471807132895</c:v>
                </c:pt>
                <c:pt idx="1">
                  <c:v>0.130354248668673</c:v>
                </c:pt>
                <c:pt idx="2">
                  <c:v>0.158234198079404</c:v>
                </c:pt>
                <c:pt idx="3">
                  <c:v>0.188482927704359</c:v>
                </c:pt>
                <c:pt idx="4">
                  <c:v>0.178876539625928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0.102062975027144</c:v>
                </c:pt>
                <c:pt idx="1">
                  <c:v>0.142676767676768</c:v>
                </c:pt>
                <c:pt idx="2">
                  <c:v>0.150470219435737</c:v>
                </c:pt>
                <c:pt idx="3">
                  <c:v>0.16904376012966</c:v>
                </c:pt>
                <c:pt idx="4">
                  <c:v>0.176568287221285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0.0651720542231491</c:v>
                </c:pt>
                <c:pt idx="1">
                  <c:v>0.0970919324577861</c:v>
                </c:pt>
                <c:pt idx="2">
                  <c:v>0.118268644584434</c:v>
                </c:pt>
                <c:pt idx="3">
                  <c:v>0.156542056074766</c:v>
                </c:pt>
                <c:pt idx="4">
                  <c:v>0.182292326152102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0.00%</c:formatCode>
                <c:ptCount val="5"/>
                <c:pt idx="0">
                  <c:v>0.0902470501474926</c:v>
                </c:pt>
                <c:pt idx="1">
                  <c:v>0.127092146404267</c:v>
                </c:pt>
                <c:pt idx="2">
                  <c:v>0.139500229252636</c:v>
                </c:pt>
                <c:pt idx="3">
                  <c:v>0.180051906856031</c:v>
                </c:pt>
                <c:pt idx="4">
                  <c:v>0.185168858183922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720600"/>
        <c:axId val="584723720"/>
      </c:barChart>
      <c:catAx>
        <c:axId val="584720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723720"/>
        <c:crosses val="autoZero"/>
        <c:auto val="1"/>
        <c:lblAlgn val="ctr"/>
        <c:lblOffset val="100"/>
        <c:noMultiLvlLbl val="0"/>
      </c:catAx>
      <c:valAx>
        <c:axId val="5847237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720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0.581390715281929</c:v>
                </c:pt>
                <c:pt idx="1">
                  <c:v>0.432275989812457</c:v>
                </c:pt>
                <c:pt idx="2">
                  <c:v>0.367732072046247</c:v>
                </c:pt>
                <c:pt idx="3">
                  <c:v>0.314058482329726</c:v>
                </c:pt>
                <c:pt idx="4">
                  <c:v>0.305696097540746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0.818888224745965</c:v>
                </c:pt>
                <c:pt idx="1">
                  <c:v>0.71949525353091</c:v>
                </c:pt>
                <c:pt idx="2">
                  <c:v>0.667956619368401</c:v>
                </c:pt>
                <c:pt idx="3">
                  <c:v>0.61868384859176</c:v>
                </c:pt>
                <c:pt idx="4">
                  <c:v>0.566893377016547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0.839011755329747</c:v>
                </c:pt>
                <c:pt idx="1">
                  <c:v>0.744153739291503</c:v>
                </c:pt>
                <c:pt idx="2">
                  <c:v>0.70703740862835</c:v>
                </c:pt>
                <c:pt idx="3">
                  <c:v>0.685851820845542</c:v>
                </c:pt>
                <c:pt idx="4">
                  <c:v>0.637695433998258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764648"/>
        <c:axId val="584767656"/>
      </c:barChart>
      <c:catAx>
        <c:axId val="584764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767656"/>
        <c:crosses val="autoZero"/>
        <c:auto val="1"/>
        <c:lblAlgn val="ctr"/>
        <c:lblOffset val="100"/>
        <c:noMultiLvlLbl val="0"/>
      </c:catAx>
      <c:valAx>
        <c:axId val="5847676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764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4254708611789"/>
          <c:y val="0.0636732127227458"/>
          <c:w val="0.889053718937916"/>
          <c:h val="0.717005158099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Free/Reduced Lunch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2.73537390180879</c:v>
                </c:pt>
                <c:pt idx="1">
                  <c:v>2.67348952618454</c:v>
                </c:pt>
                <c:pt idx="2">
                  <c:v>2.628868027210879</c:v>
                </c:pt>
                <c:pt idx="3">
                  <c:v>2.5278387534626</c:v>
                </c:pt>
                <c:pt idx="4">
                  <c:v>2.52273225671579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Free/Reduced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3.12296086142322</c:v>
                </c:pt>
                <c:pt idx="1">
                  <c:v>2.9643676092545</c:v>
                </c:pt>
                <c:pt idx="2">
                  <c:v>2.78083727144866</c:v>
                </c:pt>
                <c:pt idx="3">
                  <c:v>2.75948339905363</c:v>
                </c:pt>
                <c:pt idx="4">
                  <c:v>2.75412125011265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912552"/>
        <c:axId val="419915560"/>
      </c:barChart>
      <c:catAx>
        <c:axId val="419912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19915560"/>
        <c:crosses val="autoZero"/>
        <c:auto val="1"/>
        <c:lblAlgn val="ctr"/>
        <c:lblOffset val="100"/>
        <c:noMultiLvlLbl val="0"/>
      </c:catAx>
      <c:valAx>
        <c:axId val="4199155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19912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1394679746301"/>
          <c:y val="0.94129028968635"/>
          <c:w val="0.585091949631048"/>
          <c:h val="0.056782008684642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0.356047021318988</c:v>
                </c:pt>
                <c:pt idx="1">
                  <c:v>0.452766844176893</c:v>
                </c:pt>
                <c:pt idx="2">
                  <c:v>0.508480244613253</c:v>
                </c:pt>
                <c:pt idx="3">
                  <c:v>0.573790587813191</c:v>
                </c:pt>
                <c:pt idx="4">
                  <c:v>0.524302243603036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0.118151026100817</c:v>
                </c:pt>
                <c:pt idx="1">
                  <c:v>0.165894883074786</c:v>
                </c:pt>
                <c:pt idx="2">
                  <c:v>0.207969041135158</c:v>
                </c:pt>
                <c:pt idx="3">
                  <c:v>0.268851282664594</c:v>
                </c:pt>
                <c:pt idx="4">
                  <c:v>0.261352797246299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0.0928471807132895</c:v>
                </c:pt>
                <c:pt idx="1">
                  <c:v>0.130354248668673</c:v>
                </c:pt>
                <c:pt idx="2">
                  <c:v>0.158234198079404</c:v>
                </c:pt>
                <c:pt idx="3">
                  <c:v>0.188482927704359</c:v>
                </c:pt>
                <c:pt idx="4">
                  <c:v>0.178876539625928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796408"/>
        <c:axId val="584799416"/>
      </c:barChart>
      <c:catAx>
        <c:axId val="584796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799416"/>
        <c:crosses val="autoZero"/>
        <c:auto val="1"/>
        <c:lblAlgn val="ctr"/>
        <c:lblOffset val="100"/>
        <c:noMultiLvlLbl val="0"/>
      </c:catAx>
      <c:valAx>
        <c:axId val="5847994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796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0.389793702497286</c:v>
                </c:pt>
                <c:pt idx="1">
                  <c:v>0.332070707070707</c:v>
                </c:pt>
                <c:pt idx="2">
                  <c:v>0.29717868338558</c:v>
                </c:pt>
                <c:pt idx="3">
                  <c:v>0.262398703403566</c:v>
                </c:pt>
                <c:pt idx="4">
                  <c:v>0.329666656053997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0.789359391965255</c:v>
                </c:pt>
                <c:pt idx="1">
                  <c:v>0.694444444444444</c:v>
                </c:pt>
                <c:pt idx="2">
                  <c:v>0.625078369905956</c:v>
                </c:pt>
                <c:pt idx="3">
                  <c:v>0.558508914100486</c:v>
                </c:pt>
                <c:pt idx="4">
                  <c:v>0.608365967291753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0.867535287730727</c:v>
                </c:pt>
                <c:pt idx="1">
                  <c:v>0.779040404040404</c:v>
                </c:pt>
                <c:pt idx="2">
                  <c:v>0.74294670846395</c:v>
                </c:pt>
                <c:pt idx="3">
                  <c:v>0.694813614262561</c:v>
                </c:pt>
                <c:pt idx="4">
                  <c:v>0.668253260742675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852568"/>
        <c:axId val="584855576"/>
      </c:barChart>
      <c:catAx>
        <c:axId val="584852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855576"/>
        <c:crosses val="autoZero"/>
        <c:auto val="1"/>
        <c:lblAlgn val="ctr"/>
        <c:lblOffset val="100"/>
        <c:noMultiLvlLbl val="0"/>
      </c:catAx>
      <c:valAx>
        <c:axId val="5848555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852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0.58414766558089</c:v>
                </c:pt>
                <c:pt idx="1">
                  <c:v>0.59469696969697</c:v>
                </c:pt>
                <c:pt idx="2">
                  <c:v>0.606896551724138</c:v>
                </c:pt>
                <c:pt idx="3">
                  <c:v>0.614748784440843</c:v>
                </c:pt>
                <c:pt idx="4">
                  <c:v>0.528102348583739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0.185667752442997</c:v>
                </c:pt>
                <c:pt idx="1">
                  <c:v>0.234848484848485</c:v>
                </c:pt>
                <c:pt idx="2">
                  <c:v>0.28025078369906</c:v>
                </c:pt>
                <c:pt idx="3">
                  <c:v>0.318476499189627</c:v>
                </c:pt>
                <c:pt idx="4">
                  <c:v>0.248347076740212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0.102062975027144</c:v>
                </c:pt>
                <c:pt idx="1">
                  <c:v>0.142676767676768</c:v>
                </c:pt>
                <c:pt idx="2">
                  <c:v>0.150470219435737</c:v>
                </c:pt>
                <c:pt idx="3">
                  <c:v>0.16904376012966</c:v>
                </c:pt>
                <c:pt idx="4">
                  <c:v>0.176568287221285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960184"/>
        <c:axId val="519650408"/>
      </c:barChart>
      <c:catAx>
        <c:axId val="519960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650408"/>
        <c:crosses val="autoZero"/>
        <c:auto val="1"/>
        <c:lblAlgn val="ctr"/>
        <c:lblOffset val="100"/>
        <c:noMultiLvlLbl val="0"/>
      </c:catAx>
      <c:valAx>
        <c:axId val="5196504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960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0.616788321167883</c:v>
                </c:pt>
                <c:pt idx="1">
                  <c:v>0.514540337711069</c:v>
                </c:pt>
                <c:pt idx="2">
                  <c:v>0.436903068482016</c:v>
                </c:pt>
                <c:pt idx="3">
                  <c:v>0.359510211145725</c:v>
                </c:pt>
                <c:pt idx="4">
                  <c:v>0.314159265355836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0.849322210636079</c:v>
                </c:pt>
                <c:pt idx="1">
                  <c:v>0.7453095684803</c:v>
                </c:pt>
                <c:pt idx="2">
                  <c:v>0.688477951635846</c:v>
                </c:pt>
                <c:pt idx="3">
                  <c:v>0.654421945309796</c:v>
                </c:pt>
                <c:pt idx="4">
                  <c:v>0.594745823007676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0.896767466110532</c:v>
                </c:pt>
                <c:pt idx="1">
                  <c:v>0.820356472795497</c:v>
                </c:pt>
                <c:pt idx="2">
                  <c:v>0.772200772200772</c:v>
                </c:pt>
                <c:pt idx="3">
                  <c:v>0.735678435444791</c:v>
                </c:pt>
                <c:pt idx="4">
                  <c:v>0.654517060699793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910744"/>
        <c:axId val="584913752"/>
      </c:barChart>
      <c:catAx>
        <c:axId val="584910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913752"/>
        <c:crosses val="autoZero"/>
        <c:auto val="1"/>
        <c:lblAlgn val="ctr"/>
        <c:lblOffset val="100"/>
        <c:noMultiLvlLbl val="0"/>
      </c:catAx>
      <c:valAx>
        <c:axId val="5849137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910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0.35140771637122</c:v>
                </c:pt>
                <c:pt idx="1">
                  <c:v>0.419324577861163</c:v>
                </c:pt>
                <c:pt idx="2">
                  <c:v>0.465555781345255</c:v>
                </c:pt>
                <c:pt idx="3">
                  <c:v>0.543224299065421</c:v>
                </c:pt>
                <c:pt idx="4">
                  <c:v>0.535903140808808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0.117831074035454</c:v>
                </c:pt>
                <c:pt idx="1">
                  <c:v>0.185741088180113</c:v>
                </c:pt>
                <c:pt idx="2">
                  <c:v>0.213777687461898</c:v>
                </c:pt>
                <c:pt idx="3">
                  <c:v>0.248052959501558</c:v>
                </c:pt>
                <c:pt idx="4">
                  <c:v>0.254231258554468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0.0651720542231491</c:v>
                </c:pt>
                <c:pt idx="1">
                  <c:v>0.0970919324577861</c:v>
                </c:pt>
                <c:pt idx="2">
                  <c:v>0.118268644584434</c:v>
                </c:pt>
                <c:pt idx="3">
                  <c:v>0.156542056074766</c:v>
                </c:pt>
                <c:pt idx="4">
                  <c:v>0.182292326152102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942504"/>
        <c:axId val="584945512"/>
      </c:barChart>
      <c:catAx>
        <c:axId val="584942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945512"/>
        <c:crosses val="autoZero"/>
        <c:auto val="1"/>
        <c:lblAlgn val="ctr"/>
        <c:lblOffset val="100"/>
        <c:noMultiLvlLbl val="0"/>
      </c:catAx>
      <c:valAx>
        <c:axId val="5849455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4942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0.593381268436578</c:v>
                </c:pt>
                <c:pt idx="1">
                  <c:v>0.446018024645944</c:v>
                </c:pt>
                <c:pt idx="2">
                  <c:v>0.372191655204035</c:v>
                </c:pt>
                <c:pt idx="3">
                  <c:v>0.320020185999567</c:v>
                </c:pt>
                <c:pt idx="4">
                  <c:v>0.302071207664915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0.85978982300885</c:v>
                </c:pt>
                <c:pt idx="1">
                  <c:v>0.722089387529888</c:v>
                </c:pt>
                <c:pt idx="2">
                  <c:v>0.651421366345713</c:v>
                </c:pt>
                <c:pt idx="3">
                  <c:v>0.603489294210944</c:v>
                </c:pt>
                <c:pt idx="4">
                  <c:v>0.583347683236787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0.860435103244838</c:v>
                </c:pt>
                <c:pt idx="1">
                  <c:v>0.764392128011771</c:v>
                </c:pt>
                <c:pt idx="2">
                  <c:v>0.713548830811554</c:v>
                </c:pt>
                <c:pt idx="3">
                  <c:v>0.674392617691587</c:v>
                </c:pt>
                <c:pt idx="4">
                  <c:v>0.650215937347174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000840"/>
        <c:axId val="585003720"/>
      </c:barChart>
      <c:catAx>
        <c:axId val="585000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003720"/>
        <c:crosses val="autoZero"/>
        <c:auto val="1"/>
        <c:lblAlgn val="ctr"/>
        <c:lblOffset val="100"/>
        <c:noMultiLvlLbl val="0"/>
      </c:catAx>
      <c:valAx>
        <c:axId val="5850037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000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479877515311"/>
          <c:y val="0.0166957235065489"/>
          <c:w val="0.792713133080587"/>
          <c:h val="0.880194380289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0.365320796460177</c:v>
                </c:pt>
                <c:pt idx="1">
                  <c:v>0.455766047452639</c:v>
                </c:pt>
                <c:pt idx="2">
                  <c:v>0.495529573590096</c:v>
                </c:pt>
                <c:pt idx="3">
                  <c:v>0.54747314541129</c:v>
                </c:pt>
                <c:pt idx="4">
                  <c:v>0.546497131167302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0.0994653392330383</c:v>
                </c:pt>
                <c:pt idx="1">
                  <c:v>0.17711973514806</c:v>
                </c:pt>
                <c:pt idx="2">
                  <c:v>0.215841357175608</c:v>
                </c:pt>
                <c:pt idx="3">
                  <c:v>0.263102876504938</c:v>
                </c:pt>
                <c:pt idx="4">
                  <c:v>0.264132358917489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0.0902470501474926</c:v>
                </c:pt>
                <c:pt idx="1">
                  <c:v>0.127092146404267</c:v>
                </c:pt>
                <c:pt idx="2">
                  <c:v>0.139500229252636</c:v>
                </c:pt>
                <c:pt idx="3">
                  <c:v>0.180051906856031</c:v>
                </c:pt>
                <c:pt idx="4">
                  <c:v>0.185168858183922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033576"/>
        <c:axId val="585036456"/>
      </c:barChart>
      <c:catAx>
        <c:axId val="585033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036456"/>
        <c:crosses val="autoZero"/>
        <c:auto val="1"/>
        <c:lblAlgn val="ctr"/>
        <c:lblOffset val="100"/>
        <c:noMultiLvlLbl val="0"/>
      </c:catAx>
      <c:valAx>
        <c:axId val="5850364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033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0.401</c:v>
                </c:pt>
                <c:pt idx="1">
                  <c:v>0.244</c:v>
                </c:pt>
                <c:pt idx="2">
                  <c:v>0.202</c:v>
                </c:pt>
                <c:pt idx="3">
                  <c:v>0.149</c:v>
                </c:pt>
                <c:pt idx="4">
                  <c:v>0.136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0.239</c:v>
                </c:pt>
                <c:pt idx="1">
                  <c:v>0.222</c:v>
                </c:pt>
                <c:pt idx="2">
                  <c:v>0.172</c:v>
                </c:pt>
                <c:pt idx="3">
                  <c:v>0.143</c:v>
                </c:pt>
                <c:pt idx="4">
                  <c:v>0.149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0.452</c:v>
                </c:pt>
                <c:pt idx="1">
                  <c:v>0.271</c:v>
                </c:pt>
                <c:pt idx="2">
                  <c:v>0.265</c:v>
                </c:pt>
                <c:pt idx="3">
                  <c:v>0.188</c:v>
                </c:pt>
                <c:pt idx="4">
                  <c:v>0.138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0.373</c:v>
                </c:pt>
                <c:pt idx="1">
                  <c:v>0.25</c:v>
                </c:pt>
                <c:pt idx="2">
                  <c:v>0.18</c:v>
                </c:pt>
                <c:pt idx="3">
                  <c:v>0.152</c:v>
                </c:pt>
                <c:pt idx="4">
                  <c:v>0.135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115736"/>
        <c:axId val="585118856"/>
      </c:barChart>
      <c:catAx>
        <c:axId val="585115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118856"/>
        <c:crosses val="autoZero"/>
        <c:auto val="1"/>
        <c:lblAlgn val="ctr"/>
        <c:lblOffset val="100"/>
        <c:noMultiLvlLbl val="0"/>
      </c:catAx>
      <c:valAx>
        <c:axId val="5851188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115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0.522</c:v>
                </c:pt>
                <c:pt idx="1">
                  <c:v>0.353</c:v>
                </c:pt>
                <c:pt idx="2">
                  <c:v>0.297</c:v>
                </c:pt>
                <c:pt idx="3">
                  <c:v>0.263</c:v>
                </c:pt>
                <c:pt idx="4">
                  <c:v>0.277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0.367</c:v>
                </c:pt>
                <c:pt idx="1">
                  <c:v>0.325</c:v>
                </c:pt>
                <c:pt idx="2">
                  <c:v>0.272</c:v>
                </c:pt>
                <c:pt idx="3">
                  <c:v>0.247</c:v>
                </c:pt>
                <c:pt idx="4">
                  <c:v>0.285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0.604</c:v>
                </c:pt>
                <c:pt idx="1">
                  <c:v>0.484</c:v>
                </c:pt>
                <c:pt idx="2">
                  <c:v>0.392</c:v>
                </c:pt>
                <c:pt idx="3">
                  <c:v>0.337</c:v>
                </c:pt>
                <c:pt idx="4">
                  <c:v>0.268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0.558</c:v>
                </c:pt>
                <c:pt idx="1">
                  <c:v>0.417</c:v>
                </c:pt>
                <c:pt idx="2">
                  <c:v>0.351</c:v>
                </c:pt>
                <c:pt idx="3">
                  <c:v>0.303</c:v>
                </c:pt>
                <c:pt idx="4">
                  <c:v>0.258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150184"/>
        <c:axId val="585153304"/>
      </c:barChart>
      <c:catAx>
        <c:axId val="585150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153304"/>
        <c:crosses val="autoZero"/>
        <c:auto val="1"/>
        <c:lblAlgn val="ctr"/>
        <c:lblOffset val="100"/>
        <c:noMultiLvlLbl val="0"/>
      </c:catAx>
      <c:valAx>
        <c:axId val="5851533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150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0.626</c:v>
                </c:pt>
                <c:pt idx="1">
                  <c:v>0.502</c:v>
                </c:pt>
                <c:pt idx="2">
                  <c:v>0.457</c:v>
                </c:pt>
                <c:pt idx="3">
                  <c:v>0.422</c:v>
                </c:pt>
                <c:pt idx="4">
                  <c:v>0.414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0.493</c:v>
                </c:pt>
                <c:pt idx="1">
                  <c:v>0.403</c:v>
                </c:pt>
                <c:pt idx="2">
                  <c:v>0.406</c:v>
                </c:pt>
                <c:pt idx="3">
                  <c:v>0.387</c:v>
                </c:pt>
                <c:pt idx="4">
                  <c:v>0.435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0.651</c:v>
                </c:pt>
                <c:pt idx="1">
                  <c:v>0.587</c:v>
                </c:pt>
                <c:pt idx="2">
                  <c:v>0.524</c:v>
                </c:pt>
                <c:pt idx="3">
                  <c:v>0.468</c:v>
                </c:pt>
                <c:pt idx="4">
                  <c:v>0.42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0.644</c:v>
                </c:pt>
                <c:pt idx="1">
                  <c:v>0.536</c:v>
                </c:pt>
                <c:pt idx="2">
                  <c:v>0.486</c:v>
                </c:pt>
                <c:pt idx="3">
                  <c:v>0.443</c:v>
                </c:pt>
                <c:pt idx="4">
                  <c:v>0.403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184632"/>
        <c:axId val="585187752"/>
      </c:barChart>
      <c:catAx>
        <c:axId val="585184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187752"/>
        <c:crosses val="autoZero"/>
        <c:auto val="1"/>
        <c:lblAlgn val="ctr"/>
        <c:lblOffset val="100"/>
        <c:noMultiLvlLbl val="0"/>
      </c:catAx>
      <c:valAx>
        <c:axId val="5851877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184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4254708611789"/>
          <c:y val="0.112825035209431"/>
          <c:w val="0.889053718937916"/>
          <c:h val="0.66957293894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Free/Reduced Lunch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2.84383960511034</c:v>
                </c:pt>
                <c:pt idx="1">
                  <c:v>2.6971635431918</c:v>
                </c:pt>
                <c:pt idx="2">
                  <c:v>2.61697352082207</c:v>
                </c:pt>
                <c:pt idx="3">
                  <c:v>2.54223963896436</c:v>
                </c:pt>
                <c:pt idx="4">
                  <c:v>2.46960645369259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Free/Reduced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3.05676400121618</c:v>
                </c:pt>
                <c:pt idx="1">
                  <c:v>2.91086758315709</c:v>
                </c:pt>
                <c:pt idx="2">
                  <c:v>2.85072421733506</c:v>
                </c:pt>
                <c:pt idx="3">
                  <c:v>2.78076148430454</c:v>
                </c:pt>
                <c:pt idx="4">
                  <c:v>2.68281300655572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834360"/>
        <c:axId val="479837368"/>
      </c:barChart>
      <c:catAx>
        <c:axId val="479834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837368"/>
        <c:crosses val="autoZero"/>
        <c:auto val="1"/>
        <c:lblAlgn val="ctr"/>
        <c:lblOffset val="100"/>
        <c:noMultiLvlLbl val="0"/>
      </c:catAx>
      <c:valAx>
        <c:axId val="4798373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834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3406203242544"/>
          <c:y val="0.933468031140786"/>
          <c:w val="0.573080426134805"/>
          <c:h val="0.0646044155234469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0.401</c:v>
                </c:pt>
                <c:pt idx="1">
                  <c:v>0.244</c:v>
                </c:pt>
                <c:pt idx="2">
                  <c:v>0.202</c:v>
                </c:pt>
                <c:pt idx="3">
                  <c:v>0.149</c:v>
                </c:pt>
                <c:pt idx="4">
                  <c:v>0.136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0.239</c:v>
                </c:pt>
                <c:pt idx="1">
                  <c:v>0.222</c:v>
                </c:pt>
                <c:pt idx="2">
                  <c:v>0.172</c:v>
                </c:pt>
                <c:pt idx="3">
                  <c:v>0.143</c:v>
                </c:pt>
                <c:pt idx="4">
                  <c:v>0.149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0.452</c:v>
                </c:pt>
                <c:pt idx="1">
                  <c:v>0.271</c:v>
                </c:pt>
                <c:pt idx="2">
                  <c:v>0.265</c:v>
                </c:pt>
                <c:pt idx="3">
                  <c:v>0.188</c:v>
                </c:pt>
                <c:pt idx="4">
                  <c:v>0.138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0.373</c:v>
                </c:pt>
                <c:pt idx="1">
                  <c:v>0.25</c:v>
                </c:pt>
                <c:pt idx="2">
                  <c:v>0.18</c:v>
                </c:pt>
                <c:pt idx="3">
                  <c:v>0.152</c:v>
                </c:pt>
                <c:pt idx="4">
                  <c:v>0.135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256600"/>
        <c:axId val="585259720"/>
      </c:barChart>
      <c:catAx>
        <c:axId val="585256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259720"/>
        <c:crosses val="autoZero"/>
        <c:auto val="1"/>
        <c:lblAlgn val="ctr"/>
        <c:lblOffset val="100"/>
        <c:noMultiLvlLbl val="0"/>
      </c:catAx>
      <c:valAx>
        <c:axId val="5852597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256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0.522</c:v>
                </c:pt>
                <c:pt idx="1">
                  <c:v>0.353</c:v>
                </c:pt>
                <c:pt idx="2">
                  <c:v>0.297</c:v>
                </c:pt>
                <c:pt idx="3">
                  <c:v>0.263</c:v>
                </c:pt>
                <c:pt idx="4">
                  <c:v>0.277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0.367</c:v>
                </c:pt>
                <c:pt idx="1">
                  <c:v>0.325</c:v>
                </c:pt>
                <c:pt idx="2">
                  <c:v>0.272</c:v>
                </c:pt>
                <c:pt idx="3">
                  <c:v>0.247</c:v>
                </c:pt>
                <c:pt idx="4">
                  <c:v>0.285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0.604</c:v>
                </c:pt>
                <c:pt idx="1">
                  <c:v>0.484</c:v>
                </c:pt>
                <c:pt idx="2">
                  <c:v>0.392</c:v>
                </c:pt>
                <c:pt idx="3">
                  <c:v>0.337</c:v>
                </c:pt>
                <c:pt idx="4">
                  <c:v>0.268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0.558</c:v>
                </c:pt>
                <c:pt idx="1">
                  <c:v>0.417</c:v>
                </c:pt>
                <c:pt idx="2">
                  <c:v>0.351</c:v>
                </c:pt>
                <c:pt idx="3">
                  <c:v>0.303</c:v>
                </c:pt>
                <c:pt idx="4">
                  <c:v>0.258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328424"/>
        <c:axId val="585331544"/>
      </c:barChart>
      <c:catAx>
        <c:axId val="585328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331544"/>
        <c:crosses val="autoZero"/>
        <c:auto val="1"/>
        <c:lblAlgn val="ctr"/>
        <c:lblOffset val="100"/>
        <c:noMultiLvlLbl val="0"/>
      </c:catAx>
      <c:valAx>
        <c:axId val="5853315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328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0.626</c:v>
                </c:pt>
                <c:pt idx="1">
                  <c:v>0.502</c:v>
                </c:pt>
                <c:pt idx="2">
                  <c:v>0.457</c:v>
                </c:pt>
                <c:pt idx="3">
                  <c:v>0.422</c:v>
                </c:pt>
                <c:pt idx="4">
                  <c:v>0.414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0.493</c:v>
                </c:pt>
                <c:pt idx="1">
                  <c:v>0.403</c:v>
                </c:pt>
                <c:pt idx="2">
                  <c:v>0.406</c:v>
                </c:pt>
                <c:pt idx="3">
                  <c:v>0.387</c:v>
                </c:pt>
                <c:pt idx="4">
                  <c:v>0.435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0.651</c:v>
                </c:pt>
                <c:pt idx="1">
                  <c:v>0.587</c:v>
                </c:pt>
                <c:pt idx="2">
                  <c:v>0.524</c:v>
                </c:pt>
                <c:pt idx="3">
                  <c:v>0.468</c:v>
                </c:pt>
                <c:pt idx="4">
                  <c:v>0.42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0.644</c:v>
                </c:pt>
                <c:pt idx="1">
                  <c:v>0.536</c:v>
                </c:pt>
                <c:pt idx="2">
                  <c:v>0.486</c:v>
                </c:pt>
                <c:pt idx="3">
                  <c:v>0.443</c:v>
                </c:pt>
                <c:pt idx="4">
                  <c:v>0.403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400232"/>
        <c:axId val="585403352"/>
      </c:barChart>
      <c:catAx>
        <c:axId val="585400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403352"/>
        <c:crosses val="autoZero"/>
        <c:auto val="1"/>
        <c:lblAlgn val="ctr"/>
        <c:lblOffset val="100"/>
        <c:noMultiLvlLbl val="0"/>
      </c:catAx>
      <c:valAx>
        <c:axId val="5854033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400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0.508</c:v>
                </c:pt>
                <c:pt idx="1">
                  <c:v>0.616</c:v>
                </c:pt>
                <c:pt idx="2">
                  <c:v>0.654</c:v>
                </c:pt>
                <c:pt idx="3">
                  <c:v>0.715</c:v>
                </c:pt>
                <c:pt idx="4">
                  <c:v>0.662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0.742</c:v>
                </c:pt>
                <c:pt idx="1">
                  <c:v>0.67</c:v>
                </c:pt>
                <c:pt idx="2">
                  <c:v>0.74</c:v>
                </c:pt>
                <c:pt idx="3">
                  <c:v>0.723</c:v>
                </c:pt>
                <c:pt idx="4">
                  <c:v>0.674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0.522</c:v>
                </c:pt>
                <c:pt idx="1">
                  <c:v>0.643</c:v>
                </c:pt>
                <c:pt idx="2">
                  <c:v>0.641</c:v>
                </c:pt>
                <c:pt idx="3">
                  <c:v>0.707</c:v>
                </c:pt>
                <c:pt idx="4">
                  <c:v>0.674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0.565</c:v>
                </c:pt>
                <c:pt idx="1">
                  <c:v>0.645</c:v>
                </c:pt>
                <c:pt idx="2">
                  <c:v>0.676</c:v>
                </c:pt>
                <c:pt idx="3">
                  <c:v>0.707</c:v>
                </c:pt>
                <c:pt idx="4">
                  <c:v>0.675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475336"/>
        <c:axId val="585478456"/>
      </c:barChart>
      <c:catAx>
        <c:axId val="585475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478456"/>
        <c:crosses val="autoZero"/>
        <c:auto val="1"/>
        <c:lblAlgn val="ctr"/>
        <c:lblOffset val="100"/>
        <c:noMultiLvlLbl val="0"/>
      </c:catAx>
      <c:valAx>
        <c:axId val="5854784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475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0.426</c:v>
                </c:pt>
                <c:pt idx="1">
                  <c:v>0.526</c:v>
                </c:pt>
                <c:pt idx="2">
                  <c:v>0.569</c:v>
                </c:pt>
                <c:pt idx="3">
                  <c:v>0.622</c:v>
                </c:pt>
                <c:pt idx="4">
                  <c:v>0.564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0.605</c:v>
                </c:pt>
                <c:pt idx="1">
                  <c:v>0.62</c:v>
                </c:pt>
                <c:pt idx="2">
                  <c:v>0.653</c:v>
                </c:pt>
                <c:pt idx="3">
                  <c:v>0.641</c:v>
                </c:pt>
                <c:pt idx="4">
                  <c:v>0.576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0.369</c:v>
                </c:pt>
                <c:pt idx="1">
                  <c:v>0.457</c:v>
                </c:pt>
                <c:pt idx="2">
                  <c:v>0.517</c:v>
                </c:pt>
                <c:pt idx="3">
                  <c:v>0.57</c:v>
                </c:pt>
                <c:pt idx="4">
                  <c:v>0.587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0.412</c:v>
                </c:pt>
                <c:pt idx="1">
                  <c:v>0.513</c:v>
                </c:pt>
                <c:pt idx="2">
                  <c:v>0.525</c:v>
                </c:pt>
                <c:pt idx="3">
                  <c:v>0.568</c:v>
                </c:pt>
                <c:pt idx="4">
                  <c:v>0.597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509784"/>
        <c:axId val="585512904"/>
      </c:barChart>
      <c:catAx>
        <c:axId val="585509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512904"/>
        <c:crosses val="autoZero"/>
        <c:auto val="1"/>
        <c:lblAlgn val="ctr"/>
        <c:lblOffset val="100"/>
        <c:noMultiLvlLbl val="0"/>
      </c:catAx>
      <c:valAx>
        <c:axId val="5855129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509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0.309</c:v>
                </c:pt>
                <c:pt idx="1">
                  <c:v>0.394</c:v>
                </c:pt>
                <c:pt idx="2">
                  <c:v>0.431</c:v>
                </c:pt>
                <c:pt idx="3">
                  <c:v>0.48</c:v>
                </c:pt>
                <c:pt idx="4">
                  <c:v>0.428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0.479</c:v>
                </c:pt>
                <c:pt idx="1">
                  <c:v>0.536</c:v>
                </c:pt>
                <c:pt idx="2">
                  <c:v>0.479</c:v>
                </c:pt>
                <c:pt idx="3">
                  <c:v>0.488</c:v>
                </c:pt>
                <c:pt idx="4">
                  <c:v>0.438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0.313</c:v>
                </c:pt>
                <c:pt idx="1">
                  <c:v>0.351</c:v>
                </c:pt>
                <c:pt idx="2">
                  <c:v>0.375</c:v>
                </c:pt>
                <c:pt idx="3">
                  <c:v>0.438</c:v>
                </c:pt>
                <c:pt idx="4">
                  <c:v>0.445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0.315</c:v>
                </c:pt>
                <c:pt idx="1">
                  <c:v>0.356</c:v>
                </c:pt>
                <c:pt idx="2">
                  <c:v>0.386</c:v>
                </c:pt>
                <c:pt idx="3">
                  <c:v>0.43</c:v>
                </c:pt>
                <c:pt idx="4">
                  <c:v>0.461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544792"/>
        <c:axId val="585547912"/>
      </c:barChart>
      <c:catAx>
        <c:axId val="585544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547912"/>
        <c:crosses val="autoZero"/>
        <c:auto val="1"/>
        <c:lblAlgn val="ctr"/>
        <c:lblOffset val="100"/>
        <c:noMultiLvlLbl val="0"/>
      </c:catAx>
      <c:valAx>
        <c:axId val="58554791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544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0.661</c:v>
                </c:pt>
                <c:pt idx="1">
                  <c:v>0.567</c:v>
                </c:pt>
                <c:pt idx="2">
                  <c:v>0.502</c:v>
                </c:pt>
                <c:pt idx="3">
                  <c:v>0.426</c:v>
                </c:pt>
                <c:pt idx="4">
                  <c:v>0.375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0.675</c:v>
                </c:pt>
                <c:pt idx="1">
                  <c:v>0.511</c:v>
                </c:pt>
                <c:pt idx="2">
                  <c:v>0.48</c:v>
                </c:pt>
                <c:pt idx="3">
                  <c:v>0.411</c:v>
                </c:pt>
                <c:pt idx="4">
                  <c:v>0.405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0.728</c:v>
                </c:pt>
                <c:pt idx="1">
                  <c:v>0.579</c:v>
                </c:pt>
                <c:pt idx="2">
                  <c:v>0.539</c:v>
                </c:pt>
                <c:pt idx="3">
                  <c:v>0.485</c:v>
                </c:pt>
                <c:pt idx="4">
                  <c:v>0.389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0.713</c:v>
                </c:pt>
                <c:pt idx="1">
                  <c:v>0.561</c:v>
                </c:pt>
                <c:pt idx="2">
                  <c:v>0.463</c:v>
                </c:pt>
                <c:pt idx="3">
                  <c:v>0.434</c:v>
                </c:pt>
                <c:pt idx="4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610968"/>
        <c:axId val="585614088"/>
      </c:barChart>
      <c:catAx>
        <c:axId val="585610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614088"/>
        <c:crosses val="autoZero"/>
        <c:auto val="1"/>
        <c:lblAlgn val="ctr"/>
        <c:lblOffset val="100"/>
        <c:noMultiLvlLbl val="0"/>
      </c:catAx>
      <c:valAx>
        <c:axId val="5856140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610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0.801</c:v>
                </c:pt>
                <c:pt idx="1">
                  <c:v>0.674</c:v>
                </c:pt>
                <c:pt idx="2">
                  <c:v>0.61</c:v>
                </c:pt>
                <c:pt idx="3">
                  <c:v>0.578</c:v>
                </c:pt>
                <c:pt idx="4">
                  <c:v>0.561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0.784</c:v>
                </c:pt>
                <c:pt idx="1">
                  <c:v>0.712</c:v>
                </c:pt>
                <c:pt idx="2">
                  <c:v>0.625</c:v>
                </c:pt>
                <c:pt idx="3">
                  <c:v>0.568</c:v>
                </c:pt>
                <c:pt idx="4">
                  <c:v>0.582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0.847</c:v>
                </c:pt>
                <c:pt idx="1">
                  <c:v>0.716</c:v>
                </c:pt>
                <c:pt idx="2">
                  <c:v>0.661</c:v>
                </c:pt>
                <c:pt idx="3">
                  <c:v>0.656</c:v>
                </c:pt>
                <c:pt idx="4">
                  <c:v>0.568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0.869</c:v>
                </c:pt>
                <c:pt idx="1">
                  <c:v>0.733</c:v>
                </c:pt>
                <c:pt idx="2">
                  <c:v>0.665</c:v>
                </c:pt>
                <c:pt idx="3">
                  <c:v>0.602</c:v>
                </c:pt>
                <c:pt idx="4">
                  <c:v>0.556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645416"/>
        <c:axId val="585648536"/>
      </c:barChart>
      <c:catAx>
        <c:axId val="585645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648536"/>
        <c:crosses val="autoZero"/>
        <c:auto val="1"/>
        <c:lblAlgn val="ctr"/>
        <c:lblOffset val="100"/>
        <c:noMultiLvlLbl val="0"/>
      </c:catAx>
      <c:valAx>
        <c:axId val="5856485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645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0.846</c:v>
                </c:pt>
                <c:pt idx="1">
                  <c:v>0.767</c:v>
                </c:pt>
                <c:pt idx="2">
                  <c:v>0.751</c:v>
                </c:pt>
                <c:pt idx="3">
                  <c:v>0.734</c:v>
                </c:pt>
                <c:pt idx="4">
                  <c:v>0.679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0.862</c:v>
                </c:pt>
                <c:pt idx="1">
                  <c:v>0.785</c:v>
                </c:pt>
                <c:pt idx="2">
                  <c:v>0.717</c:v>
                </c:pt>
                <c:pt idx="3">
                  <c:v>0.678</c:v>
                </c:pt>
                <c:pt idx="4">
                  <c:v>0.716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0.872</c:v>
                </c:pt>
                <c:pt idx="1">
                  <c:v>0.801</c:v>
                </c:pt>
                <c:pt idx="2">
                  <c:v>0.763</c:v>
                </c:pt>
                <c:pt idx="3">
                  <c:v>0.75</c:v>
                </c:pt>
                <c:pt idx="4">
                  <c:v>0.706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0.884</c:v>
                </c:pt>
                <c:pt idx="1">
                  <c:v>0.782</c:v>
                </c:pt>
                <c:pt idx="2">
                  <c:v>0.748</c:v>
                </c:pt>
                <c:pt idx="3">
                  <c:v>0.716</c:v>
                </c:pt>
                <c:pt idx="4">
                  <c:v>0.694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679864"/>
        <c:axId val="585682984"/>
      </c:barChart>
      <c:catAx>
        <c:axId val="585679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682984"/>
        <c:crosses val="autoZero"/>
        <c:auto val="1"/>
        <c:lblAlgn val="ctr"/>
        <c:lblOffset val="100"/>
        <c:noMultiLvlLbl val="0"/>
      </c:catAx>
      <c:valAx>
        <c:axId val="5856829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679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0.661</c:v>
                </c:pt>
                <c:pt idx="1">
                  <c:v>0.567</c:v>
                </c:pt>
                <c:pt idx="2">
                  <c:v>0.502</c:v>
                </c:pt>
                <c:pt idx="3">
                  <c:v>0.426</c:v>
                </c:pt>
                <c:pt idx="4">
                  <c:v>0.375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0.675</c:v>
                </c:pt>
                <c:pt idx="1">
                  <c:v>0.511</c:v>
                </c:pt>
                <c:pt idx="2">
                  <c:v>0.48</c:v>
                </c:pt>
                <c:pt idx="3">
                  <c:v>0.411</c:v>
                </c:pt>
                <c:pt idx="4">
                  <c:v>0.405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0.728</c:v>
                </c:pt>
                <c:pt idx="1">
                  <c:v>0.579</c:v>
                </c:pt>
                <c:pt idx="2">
                  <c:v>0.539</c:v>
                </c:pt>
                <c:pt idx="3">
                  <c:v>0.485</c:v>
                </c:pt>
                <c:pt idx="4">
                  <c:v>0.389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0.713</c:v>
                </c:pt>
                <c:pt idx="1">
                  <c:v>0.561</c:v>
                </c:pt>
                <c:pt idx="2">
                  <c:v>0.463</c:v>
                </c:pt>
                <c:pt idx="3">
                  <c:v>0.434</c:v>
                </c:pt>
                <c:pt idx="4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751784"/>
        <c:axId val="585754904"/>
      </c:barChart>
      <c:catAx>
        <c:axId val="585751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754904"/>
        <c:crosses val="autoZero"/>
        <c:auto val="1"/>
        <c:lblAlgn val="ctr"/>
        <c:lblOffset val="100"/>
        <c:noMultiLvlLbl val="0"/>
      </c:catAx>
      <c:valAx>
        <c:axId val="5857549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751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4254708611789"/>
          <c:y val="0.112825035209431"/>
          <c:w val="0.889053718937916"/>
          <c:h val="0.679923859605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Free/Reduced Lunch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2.834702421084885</c:v>
                </c:pt>
                <c:pt idx="1">
                  <c:v>2.63944433497537</c:v>
                </c:pt>
                <c:pt idx="2">
                  <c:v>2.60966571918647</c:v>
                </c:pt>
                <c:pt idx="3">
                  <c:v>2.54044643956201</c:v>
                </c:pt>
                <c:pt idx="4">
                  <c:v>2.498760439609037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Free/Reduced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3.152160663319238</c:v>
                </c:pt>
                <c:pt idx="1">
                  <c:v>2.92212270577105</c:v>
                </c:pt>
                <c:pt idx="2">
                  <c:v>2.85490056620209</c:v>
                </c:pt>
                <c:pt idx="3">
                  <c:v>2.75300718460969</c:v>
                </c:pt>
                <c:pt idx="4">
                  <c:v>2.70515697128493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871384"/>
        <c:axId val="479874392"/>
      </c:barChart>
      <c:catAx>
        <c:axId val="479871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874392"/>
        <c:crosses val="autoZero"/>
        <c:auto val="1"/>
        <c:lblAlgn val="ctr"/>
        <c:lblOffset val="100"/>
        <c:noMultiLvlLbl val="0"/>
      </c:catAx>
      <c:valAx>
        <c:axId val="4798743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871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8478225094059"/>
          <c:y val="0.938643491471493"/>
          <c:w val="0.49800840428329"/>
          <c:h val="0.059428955192739"/>
        </c:manualLayout>
      </c:layout>
      <c:overlay val="0"/>
      <c:txPr>
        <a:bodyPr/>
        <a:lstStyle/>
        <a:p>
          <a:pPr algn="l"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400824896888"/>
          <c:y val="0.01875"/>
          <c:w val="0.871757905261842"/>
          <c:h val="0.865453248031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0.801</c:v>
                </c:pt>
                <c:pt idx="1">
                  <c:v>0.674</c:v>
                </c:pt>
                <c:pt idx="2">
                  <c:v>0.61</c:v>
                </c:pt>
                <c:pt idx="3">
                  <c:v>0.578</c:v>
                </c:pt>
                <c:pt idx="4">
                  <c:v>0.561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0.784</c:v>
                </c:pt>
                <c:pt idx="1">
                  <c:v>0.712</c:v>
                </c:pt>
                <c:pt idx="2">
                  <c:v>0.625</c:v>
                </c:pt>
                <c:pt idx="3">
                  <c:v>0.568</c:v>
                </c:pt>
                <c:pt idx="4">
                  <c:v>0.582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0.847</c:v>
                </c:pt>
                <c:pt idx="1">
                  <c:v>0.716</c:v>
                </c:pt>
                <c:pt idx="2">
                  <c:v>0.661</c:v>
                </c:pt>
                <c:pt idx="3">
                  <c:v>0.656</c:v>
                </c:pt>
                <c:pt idx="4">
                  <c:v>0.568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0.869</c:v>
                </c:pt>
                <c:pt idx="1">
                  <c:v>0.733</c:v>
                </c:pt>
                <c:pt idx="2">
                  <c:v>0.665</c:v>
                </c:pt>
                <c:pt idx="3">
                  <c:v>0.602</c:v>
                </c:pt>
                <c:pt idx="4">
                  <c:v>0.556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823768"/>
        <c:axId val="585826888"/>
      </c:barChart>
      <c:catAx>
        <c:axId val="585823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826888"/>
        <c:crosses val="autoZero"/>
        <c:auto val="1"/>
        <c:lblAlgn val="ctr"/>
        <c:lblOffset val="100"/>
        <c:noMultiLvlLbl val="0"/>
      </c:catAx>
      <c:valAx>
        <c:axId val="5858268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823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0.846</c:v>
                </c:pt>
                <c:pt idx="1">
                  <c:v>0.767</c:v>
                </c:pt>
                <c:pt idx="2">
                  <c:v>0.751</c:v>
                </c:pt>
                <c:pt idx="3">
                  <c:v>0.734</c:v>
                </c:pt>
                <c:pt idx="4">
                  <c:v>0.679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0.862</c:v>
                </c:pt>
                <c:pt idx="1">
                  <c:v>0.785</c:v>
                </c:pt>
                <c:pt idx="2">
                  <c:v>0.717</c:v>
                </c:pt>
                <c:pt idx="3">
                  <c:v>0.678</c:v>
                </c:pt>
                <c:pt idx="4">
                  <c:v>0.716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0.872</c:v>
                </c:pt>
                <c:pt idx="1">
                  <c:v>0.801</c:v>
                </c:pt>
                <c:pt idx="2">
                  <c:v>0.763</c:v>
                </c:pt>
                <c:pt idx="3">
                  <c:v>0.75</c:v>
                </c:pt>
                <c:pt idx="4">
                  <c:v>0.706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0.884</c:v>
                </c:pt>
                <c:pt idx="1">
                  <c:v>0.782</c:v>
                </c:pt>
                <c:pt idx="2">
                  <c:v>0.748</c:v>
                </c:pt>
                <c:pt idx="3">
                  <c:v>0.716</c:v>
                </c:pt>
                <c:pt idx="4">
                  <c:v>0.694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894904"/>
        <c:axId val="585898024"/>
      </c:barChart>
      <c:catAx>
        <c:axId val="585894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898024"/>
        <c:crosses val="autoZero"/>
        <c:auto val="1"/>
        <c:lblAlgn val="ctr"/>
        <c:lblOffset val="100"/>
        <c:noMultiLvlLbl val="0"/>
      </c:catAx>
      <c:valAx>
        <c:axId val="58589802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894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0.245</c:v>
                </c:pt>
                <c:pt idx="1">
                  <c:v>0.289</c:v>
                </c:pt>
                <c:pt idx="2">
                  <c:v>0.354</c:v>
                </c:pt>
                <c:pt idx="3">
                  <c:v>0.439</c:v>
                </c:pt>
                <c:pt idx="4">
                  <c:v>0.419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0.306</c:v>
                </c:pt>
                <c:pt idx="1">
                  <c:v>0.381</c:v>
                </c:pt>
                <c:pt idx="2">
                  <c:v>0.438</c:v>
                </c:pt>
                <c:pt idx="3">
                  <c:v>0.456</c:v>
                </c:pt>
                <c:pt idx="4">
                  <c:v>0.416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0.246</c:v>
                </c:pt>
                <c:pt idx="1">
                  <c:v>0.326</c:v>
                </c:pt>
                <c:pt idx="2">
                  <c:v>0.363</c:v>
                </c:pt>
                <c:pt idx="3">
                  <c:v>0.411</c:v>
                </c:pt>
                <c:pt idx="4">
                  <c:v>0.421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0.223</c:v>
                </c:pt>
                <c:pt idx="1">
                  <c:v>0.331</c:v>
                </c:pt>
                <c:pt idx="2">
                  <c:v>0.391</c:v>
                </c:pt>
                <c:pt idx="3">
                  <c:v>0.424</c:v>
                </c:pt>
                <c:pt idx="4">
                  <c:v>0.428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970088"/>
        <c:axId val="585973208"/>
      </c:barChart>
      <c:catAx>
        <c:axId val="585970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973208"/>
        <c:crosses val="autoZero"/>
        <c:auto val="1"/>
        <c:lblAlgn val="ctr"/>
        <c:lblOffset val="100"/>
        <c:noMultiLvlLbl val="0"/>
      </c:catAx>
      <c:valAx>
        <c:axId val="5859732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5970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0.088</c:v>
                </c:pt>
                <c:pt idx="1">
                  <c:v>0.128</c:v>
                </c:pt>
                <c:pt idx="2">
                  <c:v>0.137</c:v>
                </c:pt>
                <c:pt idx="3">
                  <c:v>0.167</c:v>
                </c:pt>
                <c:pt idx="4">
                  <c:v>0.163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0.11</c:v>
                </c:pt>
                <c:pt idx="1">
                  <c:v>0.16</c:v>
                </c:pt>
                <c:pt idx="2">
                  <c:v>0.168</c:v>
                </c:pt>
                <c:pt idx="3">
                  <c:v>0.196</c:v>
                </c:pt>
                <c:pt idx="4">
                  <c:v>0.156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0.09</c:v>
                </c:pt>
                <c:pt idx="1">
                  <c:v>0.134</c:v>
                </c:pt>
                <c:pt idx="2">
                  <c:v>0.136</c:v>
                </c:pt>
                <c:pt idx="3">
                  <c:v>0.156</c:v>
                </c:pt>
                <c:pt idx="4">
                  <c:v>0.159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0.075</c:v>
                </c:pt>
                <c:pt idx="1">
                  <c:v>0.108</c:v>
                </c:pt>
                <c:pt idx="2">
                  <c:v>0.125</c:v>
                </c:pt>
                <c:pt idx="3">
                  <c:v>0.157</c:v>
                </c:pt>
                <c:pt idx="4">
                  <c:v>0.169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004536"/>
        <c:axId val="586007656"/>
      </c:barChart>
      <c:catAx>
        <c:axId val="586004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6007656"/>
        <c:crosses val="autoZero"/>
        <c:auto val="1"/>
        <c:lblAlgn val="ctr"/>
        <c:lblOffset val="100"/>
        <c:noMultiLvlLbl val="0"/>
      </c:catAx>
      <c:valAx>
        <c:axId val="5860076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6004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0.152</c:v>
                </c:pt>
                <c:pt idx="1">
                  <c:v>0.208</c:v>
                </c:pt>
                <c:pt idx="2">
                  <c:v>0.257</c:v>
                </c:pt>
                <c:pt idx="3">
                  <c:v>0.306</c:v>
                </c:pt>
                <c:pt idx="4">
                  <c:v>0.279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0.191</c:v>
                </c:pt>
                <c:pt idx="1">
                  <c:v>0.234</c:v>
                </c:pt>
                <c:pt idx="2">
                  <c:v>0.3</c:v>
                </c:pt>
                <c:pt idx="3">
                  <c:v>0.32</c:v>
                </c:pt>
                <c:pt idx="4">
                  <c:v>0.278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0.126</c:v>
                </c:pt>
                <c:pt idx="1">
                  <c:v>0.224</c:v>
                </c:pt>
                <c:pt idx="2">
                  <c:v>0.248</c:v>
                </c:pt>
                <c:pt idx="3">
                  <c:v>0.249</c:v>
                </c:pt>
                <c:pt idx="4">
                  <c:v>0.287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0.104</c:v>
                </c:pt>
                <c:pt idx="1">
                  <c:v>0.194</c:v>
                </c:pt>
                <c:pt idx="2">
                  <c:v>0.209</c:v>
                </c:pt>
                <c:pt idx="3">
                  <c:v>0.269</c:v>
                </c:pt>
                <c:pt idx="4">
                  <c:v>0.298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038984"/>
        <c:axId val="586042104"/>
      </c:barChart>
      <c:catAx>
        <c:axId val="586038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6042104"/>
        <c:crosses val="autoZero"/>
        <c:auto val="1"/>
        <c:lblAlgn val="ctr"/>
        <c:lblOffset val="100"/>
        <c:noMultiLvlLbl val="0"/>
      </c:catAx>
      <c:valAx>
        <c:axId val="5860421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6038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0.773</c:v>
                </c:pt>
                <c:pt idx="1">
                  <c:v>0.657</c:v>
                </c:pt>
                <c:pt idx="2">
                  <c:v>0.639</c:v>
                </c:pt>
                <c:pt idx="3">
                  <c:v>0.603</c:v>
                </c:pt>
                <c:pt idx="4">
                  <c:v>0.552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0.833</c:v>
                </c:pt>
                <c:pt idx="1">
                  <c:v>0.699</c:v>
                </c:pt>
                <c:pt idx="2">
                  <c:v>0.708</c:v>
                </c:pt>
                <c:pt idx="3">
                  <c:v>0.644</c:v>
                </c:pt>
                <c:pt idx="4">
                  <c:v>0.574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0.877</c:v>
                </c:pt>
                <c:pt idx="1">
                  <c:v>0.767</c:v>
                </c:pt>
                <c:pt idx="2">
                  <c:v>0.743</c:v>
                </c:pt>
                <c:pt idx="3">
                  <c:v>0.676</c:v>
                </c:pt>
                <c:pt idx="4">
                  <c:v>0.556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0.816</c:v>
                </c:pt>
                <c:pt idx="1">
                  <c:v>0.715</c:v>
                </c:pt>
                <c:pt idx="2">
                  <c:v>0.637</c:v>
                </c:pt>
                <c:pt idx="3">
                  <c:v>0.61</c:v>
                </c:pt>
                <c:pt idx="4">
                  <c:v>0.553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105544"/>
        <c:axId val="586108664"/>
      </c:barChart>
      <c:catAx>
        <c:axId val="586105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6108664"/>
        <c:crosses val="autoZero"/>
        <c:auto val="1"/>
        <c:lblAlgn val="ctr"/>
        <c:lblOffset val="100"/>
        <c:noMultiLvlLbl val="0"/>
      </c:catAx>
      <c:valAx>
        <c:axId val="5861086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86105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0.842</c:v>
                </c:pt>
                <c:pt idx="1">
                  <c:v>0.7</c:v>
                </c:pt>
                <c:pt idx="2">
                  <c:v>0.673</c:v>
                </c:pt>
                <c:pt idx="3">
                  <c:v>0.663</c:v>
                </c:pt>
                <c:pt idx="4">
                  <c:v>0.638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0.897</c:v>
                </c:pt>
                <c:pt idx="1">
                  <c:v>0.8</c:v>
                </c:pt>
                <c:pt idx="2">
                  <c:v>0.746</c:v>
                </c:pt>
                <c:pt idx="3">
                  <c:v>0.693</c:v>
                </c:pt>
                <c:pt idx="4">
                  <c:v>0.654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0.918</c:v>
                </c:pt>
                <c:pt idx="1">
                  <c:v>0.835</c:v>
                </c:pt>
                <c:pt idx="2">
                  <c:v>0.771</c:v>
                </c:pt>
                <c:pt idx="3">
                  <c:v>0.736</c:v>
                </c:pt>
                <c:pt idx="4">
                  <c:v>0.641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0.877</c:v>
                </c:pt>
                <c:pt idx="1">
                  <c:v>0.783</c:v>
                </c:pt>
                <c:pt idx="2">
                  <c:v>0.709</c:v>
                </c:pt>
                <c:pt idx="3">
                  <c:v>0.677</c:v>
                </c:pt>
                <c:pt idx="4">
                  <c:v>0.637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593432"/>
        <c:axId val="595596552"/>
      </c:barChart>
      <c:catAx>
        <c:axId val="595593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596552"/>
        <c:crosses val="autoZero"/>
        <c:auto val="1"/>
        <c:lblAlgn val="ctr"/>
        <c:lblOffset val="100"/>
        <c:noMultiLvlLbl val="0"/>
      </c:catAx>
      <c:valAx>
        <c:axId val="5955965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593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0.846</c:v>
                </c:pt>
                <c:pt idx="1">
                  <c:v>0.78</c:v>
                </c:pt>
                <c:pt idx="2">
                  <c:v>0.747</c:v>
                </c:pt>
                <c:pt idx="3">
                  <c:v>0.738</c:v>
                </c:pt>
                <c:pt idx="4">
                  <c:v>0.684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0.857</c:v>
                </c:pt>
                <c:pt idx="1">
                  <c:v>0.823</c:v>
                </c:pt>
                <c:pt idx="2">
                  <c:v>0.766</c:v>
                </c:pt>
                <c:pt idx="3">
                  <c:v>0.742</c:v>
                </c:pt>
                <c:pt idx="4">
                  <c:v>0.718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0.889</c:v>
                </c:pt>
                <c:pt idx="1">
                  <c:v>0.828</c:v>
                </c:pt>
                <c:pt idx="2">
                  <c:v>0.783</c:v>
                </c:pt>
                <c:pt idx="3">
                  <c:v>0.768</c:v>
                </c:pt>
                <c:pt idx="4">
                  <c:v>0.707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0.864</c:v>
                </c:pt>
                <c:pt idx="1">
                  <c:v>0.775</c:v>
                </c:pt>
                <c:pt idx="2">
                  <c:v>0.755</c:v>
                </c:pt>
                <c:pt idx="3">
                  <c:v>0.715</c:v>
                </c:pt>
                <c:pt idx="4">
                  <c:v>0.701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627880"/>
        <c:axId val="595631000"/>
      </c:barChart>
      <c:catAx>
        <c:axId val="595627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631000"/>
        <c:crosses val="autoZero"/>
        <c:auto val="1"/>
        <c:lblAlgn val="ctr"/>
        <c:lblOffset val="100"/>
        <c:noMultiLvlLbl val="0"/>
      </c:catAx>
      <c:valAx>
        <c:axId val="59563100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627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0.773</c:v>
                </c:pt>
                <c:pt idx="1">
                  <c:v>0.657</c:v>
                </c:pt>
                <c:pt idx="2">
                  <c:v>0.639</c:v>
                </c:pt>
                <c:pt idx="3">
                  <c:v>0.603</c:v>
                </c:pt>
                <c:pt idx="4">
                  <c:v>0.552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0.833</c:v>
                </c:pt>
                <c:pt idx="1">
                  <c:v>0.699</c:v>
                </c:pt>
                <c:pt idx="2">
                  <c:v>0.708</c:v>
                </c:pt>
                <c:pt idx="3">
                  <c:v>0.644</c:v>
                </c:pt>
                <c:pt idx="4">
                  <c:v>0.574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0.877</c:v>
                </c:pt>
                <c:pt idx="1">
                  <c:v>0.767</c:v>
                </c:pt>
                <c:pt idx="2">
                  <c:v>0.743</c:v>
                </c:pt>
                <c:pt idx="3">
                  <c:v>0.676</c:v>
                </c:pt>
                <c:pt idx="4">
                  <c:v>0.556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0.816</c:v>
                </c:pt>
                <c:pt idx="1">
                  <c:v>0.715</c:v>
                </c:pt>
                <c:pt idx="2">
                  <c:v>0.637</c:v>
                </c:pt>
                <c:pt idx="3">
                  <c:v>0.61</c:v>
                </c:pt>
                <c:pt idx="4">
                  <c:v>0.553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689848"/>
        <c:axId val="595692968"/>
      </c:barChart>
      <c:catAx>
        <c:axId val="595689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692968"/>
        <c:crosses val="autoZero"/>
        <c:auto val="1"/>
        <c:lblAlgn val="ctr"/>
        <c:lblOffset val="100"/>
        <c:noMultiLvlLbl val="0"/>
      </c:catAx>
      <c:valAx>
        <c:axId val="5956929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689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0.842</c:v>
                </c:pt>
                <c:pt idx="1">
                  <c:v>0.7</c:v>
                </c:pt>
                <c:pt idx="2">
                  <c:v>0.673</c:v>
                </c:pt>
                <c:pt idx="3">
                  <c:v>0.663</c:v>
                </c:pt>
                <c:pt idx="4">
                  <c:v>0.638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0.897</c:v>
                </c:pt>
                <c:pt idx="1">
                  <c:v>0.8</c:v>
                </c:pt>
                <c:pt idx="2">
                  <c:v>0.746</c:v>
                </c:pt>
                <c:pt idx="3">
                  <c:v>0.693</c:v>
                </c:pt>
                <c:pt idx="4">
                  <c:v>0.654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0.918</c:v>
                </c:pt>
                <c:pt idx="1">
                  <c:v>0.835</c:v>
                </c:pt>
                <c:pt idx="2">
                  <c:v>0.771</c:v>
                </c:pt>
                <c:pt idx="3">
                  <c:v>0.736</c:v>
                </c:pt>
                <c:pt idx="4">
                  <c:v>0.641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0.877</c:v>
                </c:pt>
                <c:pt idx="1">
                  <c:v>0.783</c:v>
                </c:pt>
                <c:pt idx="2">
                  <c:v>0.709</c:v>
                </c:pt>
                <c:pt idx="3">
                  <c:v>0.677</c:v>
                </c:pt>
                <c:pt idx="4">
                  <c:v>0.637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751064"/>
        <c:axId val="595754184"/>
      </c:barChart>
      <c:catAx>
        <c:axId val="595751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754184"/>
        <c:crosses val="autoZero"/>
        <c:auto val="1"/>
        <c:lblAlgn val="ctr"/>
        <c:lblOffset val="100"/>
        <c:noMultiLvlLbl val="0"/>
      </c:catAx>
      <c:valAx>
        <c:axId val="5957541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751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2.950769863013698</c:v>
                </c:pt>
                <c:pt idx="1">
                  <c:v>2.82104255319149</c:v>
                </c:pt>
                <c:pt idx="2">
                  <c:v>2.76684292712799</c:v>
                </c:pt>
                <c:pt idx="3">
                  <c:v>2.6785796624714</c:v>
                </c:pt>
                <c:pt idx="4">
                  <c:v>2.72595207294614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2.906641791044779</c:v>
                </c:pt>
                <c:pt idx="1">
                  <c:v>2.84275155279503</c:v>
                </c:pt>
                <c:pt idx="2">
                  <c:v>2.74007648725212</c:v>
                </c:pt>
                <c:pt idx="3">
                  <c:v>2.74769271175312</c:v>
                </c:pt>
                <c:pt idx="4">
                  <c:v>2.71414006176524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2.94682666666667</c:v>
                </c:pt>
                <c:pt idx="1">
                  <c:v>2.84045031055901</c:v>
                </c:pt>
                <c:pt idx="2">
                  <c:v>2.75913516260163</c:v>
                </c:pt>
                <c:pt idx="3">
                  <c:v>2.6980952720785</c:v>
                </c:pt>
                <c:pt idx="4">
                  <c:v>2.716289163074176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2.93425266362253</c:v>
                </c:pt>
                <c:pt idx="1">
                  <c:v>2.819175675675678</c:v>
                </c:pt>
                <c:pt idx="2">
                  <c:v>2.77891223908918</c:v>
                </c:pt>
                <c:pt idx="3">
                  <c:v>2.69509533579538</c:v>
                </c:pt>
                <c:pt idx="4">
                  <c:v>2.70434105365044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929288"/>
        <c:axId val="479932408"/>
      </c:barChart>
      <c:catAx>
        <c:axId val="479929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932408"/>
        <c:crosses val="autoZero"/>
        <c:auto val="1"/>
        <c:lblAlgn val="ctr"/>
        <c:lblOffset val="100"/>
        <c:noMultiLvlLbl val="0"/>
      </c:catAx>
      <c:valAx>
        <c:axId val="479932408"/>
        <c:scaling>
          <c:orientation val="minMax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  <a:alpha val="11000"/>
                </a:prst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929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0.846</c:v>
                </c:pt>
                <c:pt idx="1">
                  <c:v>0.78</c:v>
                </c:pt>
                <c:pt idx="2">
                  <c:v>0.747</c:v>
                </c:pt>
                <c:pt idx="3">
                  <c:v>0.738</c:v>
                </c:pt>
                <c:pt idx="4">
                  <c:v>0.684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0.857</c:v>
                </c:pt>
                <c:pt idx="1">
                  <c:v>0.823</c:v>
                </c:pt>
                <c:pt idx="2">
                  <c:v>0.766</c:v>
                </c:pt>
                <c:pt idx="3">
                  <c:v>0.742</c:v>
                </c:pt>
                <c:pt idx="4">
                  <c:v>0.718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0.889</c:v>
                </c:pt>
                <c:pt idx="1">
                  <c:v>0.828</c:v>
                </c:pt>
                <c:pt idx="2">
                  <c:v>0.783</c:v>
                </c:pt>
                <c:pt idx="3">
                  <c:v>0.768</c:v>
                </c:pt>
                <c:pt idx="4">
                  <c:v>0.707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0.864</c:v>
                </c:pt>
                <c:pt idx="1">
                  <c:v>0.775</c:v>
                </c:pt>
                <c:pt idx="2">
                  <c:v>0.755</c:v>
                </c:pt>
                <c:pt idx="3">
                  <c:v>0.715</c:v>
                </c:pt>
                <c:pt idx="4">
                  <c:v>0.701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812296"/>
        <c:axId val="595815416"/>
      </c:barChart>
      <c:catAx>
        <c:axId val="595812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815416"/>
        <c:crosses val="autoZero"/>
        <c:auto val="1"/>
        <c:lblAlgn val="ctr"/>
        <c:lblOffset val="100"/>
        <c:noMultiLvlLbl val="0"/>
      </c:catAx>
      <c:valAx>
        <c:axId val="5958154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812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0.13</c:v>
                </c:pt>
                <c:pt idx="1">
                  <c:v>0.187</c:v>
                </c:pt>
                <c:pt idx="2">
                  <c:v>0.208</c:v>
                </c:pt>
                <c:pt idx="3">
                  <c:v>0.247</c:v>
                </c:pt>
                <c:pt idx="4">
                  <c:v>0.231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0.148</c:v>
                </c:pt>
                <c:pt idx="1">
                  <c:v>0.182</c:v>
                </c:pt>
                <c:pt idx="2">
                  <c:v>0.196</c:v>
                </c:pt>
                <c:pt idx="3">
                  <c:v>0.241</c:v>
                </c:pt>
                <c:pt idx="4">
                  <c:v>0.234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0.079</c:v>
                </c:pt>
                <c:pt idx="1">
                  <c:v>0.141</c:v>
                </c:pt>
                <c:pt idx="2">
                  <c:v>0.144</c:v>
                </c:pt>
                <c:pt idx="3">
                  <c:v>0.208</c:v>
                </c:pt>
                <c:pt idx="4">
                  <c:v>0.24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0.116</c:v>
                </c:pt>
                <c:pt idx="1">
                  <c:v>0.172</c:v>
                </c:pt>
                <c:pt idx="2">
                  <c:v>0.202</c:v>
                </c:pt>
                <c:pt idx="3">
                  <c:v>0.233</c:v>
                </c:pt>
                <c:pt idx="4">
                  <c:v>0.241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878152"/>
        <c:axId val="595881272"/>
      </c:barChart>
      <c:catAx>
        <c:axId val="595878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881272"/>
        <c:crosses val="autoZero"/>
        <c:auto val="1"/>
        <c:lblAlgn val="ctr"/>
        <c:lblOffset val="100"/>
        <c:noMultiLvlLbl val="0"/>
      </c:catAx>
      <c:valAx>
        <c:axId val="5958812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878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0.105</c:v>
                </c:pt>
                <c:pt idx="1">
                  <c:v>0.165</c:v>
                </c:pt>
                <c:pt idx="2">
                  <c:v>0.178</c:v>
                </c:pt>
                <c:pt idx="3">
                  <c:v>0.206</c:v>
                </c:pt>
                <c:pt idx="4">
                  <c:v>0.188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0.069</c:v>
                </c:pt>
                <c:pt idx="1">
                  <c:v>0.136</c:v>
                </c:pt>
                <c:pt idx="2">
                  <c:v>0.17</c:v>
                </c:pt>
                <c:pt idx="3">
                  <c:v>0.178</c:v>
                </c:pt>
                <c:pt idx="4">
                  <c:v>0.192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0.058</c:v>
                </c:pt>
                <c:pt idx="1">
                  <c:v>0.094</c:v>
                </c:pt>
                <c:pt idx="2">
                  <c:v>0.131</c:v>
                </c:pt>
                <c:pt idx="3">
                  <c:v>0.162</c:v>
                </c:pt>
                <c:pt idx="4">
                  <c:v>0.198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0.092</c:v>
                </c:pt>
                <c:pt idx="1">
                  <c:v>0.138</c:v>
                </c:pt>
                <c:pt idx="2">
                  <c:v>0.151</c:v>
                </c:pt>
                <c:pt idx="3">
                  <c:v>0.18</c:v>
                </c:pt>
                <c:pt idx="4">
                  <c:v>0.201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912600"/>
        <c:axId val="595915720"/>
      </c:barChart>
      <c:catAx>
        <c:axId val="595912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915720"/>
        <c:crosses val="autoZero"/>
        <c:auto val="1"/>
        <c:lblAlgn val="ctr"/>
        <c:lblOffset val="100"/>
        <c:noMultiLvlLbl val="0"/>
      </c:catAx>
      <c:valAx>
        <c:axId val="5959157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912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0.084</c:v>
                </c:pt>
                <c:pt idx="1">
                  <c:v>0.107</c:v>
                </c:pt>
                <c:pt idx="2">
                  <c:v>0.133</c:v>
                </c:pt>
                <c:pt idx="3">
                  <c:v>0.152</c:v>
                </c:pt>
                <c:pt idx="4">
                  <c:v>0.148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0.11</c:v>
                </c:pt>
                <c:pt idx="1">
                  <c:v>0.123</c:v>
                </c:pt>
                <c:pt idx="2">
                  <c:v>0.106</c:v>
                </c:pt>
                <c:pt idx="3">
                  <c:v>0.12</c:v>
                </c:pt>
                <c:pt idx="4">
                  <c:v>0.144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0.0</c:v>
                </c:pt>
                <c:pt idx="1">
                  <c:v>0.089</c:v>
                </c:pt>
                <c:pt idx="2">
                  <c:v>0.104</c:v>
                </c:pt>
                <c:pt idx="3">
                  <c:v>0.127</c:v>
                </c:pt>
                <c:pt idx="4">
                  <c:v>0.148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0.085</c:v>
                </c:pt>
                <c:pt idx="1">
                  <c:v>0.106</c:v>
                </c:pt>
                <c:pt idx="2">
                  <c:v>0.102</c:v>
                </c:pt>
                <c:pt idx="3">
                  <c:v>0.149</c:v>
                </c:pt>
                <c:pt idx="4">
                  <c:v>0.152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947048"/>
        <c:axId val="595950168"/>
      </c:barChart>
      <c:catAx>
        <c:axId val="595947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950168"/>
        <c:crosses val="autoZero"/>
        <c:auto val="1"/>
        <c:lblAlgn val="ctr"/>
        <c:lblOffset val="100"/>
        <c:noMultiLvlLbl val="0"/>
      </c:catAx>
      <c:valAx>
        <c:axId val="5959501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5947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0.462651997683845</c:v>
                </c:pt>
                <c:pt idx="1">
                  <c:v>0.548509643483343</c:v>
                </c:pt>
                <c:pt idx="2">
                  <c:v>0.605662611691248</c:v>
                </c:pt>
                <c:pt idx="3">
                  <c:v>0.666078012206835</c:v>
                </c:pt>
                <c:pt idx="4">
                  <c:v>0.619386014781126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0.708010335917313</c:v>
                </c:pt>
                <c:pt idx="1">
                  <c:v>0.68407960199005</c:v>
                </c:pt>
                <c:pt idx="2">
                  <c:v>0.709276018099548</c:v>
                </c:pt>
                <c:pt idx="3">
                  <c:v>0.68901766004415</c:v>
                </c:pt>
                <c:pt idx="4">
                  <c:v>0.624827886910226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0.4484375</c:v>
                </c:pt>
                <c:pt idx="1">
                  <c:v>0.523980815347722</c:v>
                </c:pt>
                <c:pt idx="2">
                  <c:v>0.581000458926113</c:v>
                </c:pt>
                <c:pt idx="3">
                  <c:v>0.643490474936353</c:v>
                </c:pt>
                <c:pt idx="4">
                  <c:v>0.630553581809961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0.497550520514391</c:v>
                </c:pt>
                <c:pt idx="1">
                  <c:v>0.572</c:v>
                </c:pt>
                <c:pt idx="2">
                  <c:v>0.589924555853006</c:v>
                </c:pt>
                <c:pt idx="3">
                  <c:v>0.635070083533909</c:v>
                </c:pt>
                <c:pt idx="4">
                  <c:v>0.637878831989286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011368"/>
        <c:axId val="596014488"/>
      </c:barChart>
      <c:catAx>
        <c:axId val="596011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6014488"/>
        <c:crosses val="autoZero"/>
        <c:auto val="1"/>
        <c:lblAlgn val="ctr"/>
        <c:lblOffset val="100"/>
        <c:noMultiLvlLbl val="0"/>
      </c:catAx>
      <c:valAx>
        <c:axId val="5960144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6011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0.465547191661841</c:v>
                </c:pt>
                <c:pt idx="1">
                  <c:v>0.31385154880187</c:v>
                </c:pt>
                <c:pt idx="2">
                  <c:v>0.25750888147271</c:v>
                </c:pt>
                <c:pt idx="3">
                  <c:v>0.208817424172011</c:v>
                </c:pt>
                <c:pt idx="4">
                  <c:v>0.199020422442822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0.271317829457364</c:v>
                </c:pt>
                <c:pt idx="1">
                  <c:v>0.246268656716418</c:v>
                </c:pt>
                <c:pt idx="2">
                  <c:v>0.204751131221719</c:v>
                </c:pt>
                <c:pt idx="3">
                  <c:v>0.19205298013245</c:v>
                </c:pt>
                <c:pt idx="4">
                  <c:v>0.218365614099504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0.5171875</c:v>
                </c:pt>
                <c:pt idx="1">
                  <c:v>0.405275779376499</c:v>
                </c:pt>
                <c:pt idx="2">
                  <c:v>0.330426801284993</c:v>
                </c:pt>
                <c:pt idx="3">
                  <c:v>0.257132824159424</c:v>
                </c:pt>
                <c:pt idx="4">
                  <c:v>0.204043666429817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0.452235150030618</c:v>
                </c:pt>
                <c:pt idx="1">
                  <c:v>0.333777777777778</c:v>
                </c:pt>
                <c:pt idx="2">
                  <c:v>0.267461669505963</c:v>
                </c:pt>
                <c:pt idx="3">
                  <c:v>0.222993062438057</c:v>
                </c:pt>
                <c:pt idx="4">
                  <c:v>0.198477393810591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047352"/>
        <c:axId val="596050472"/>
      </c:barChart>
      <c:catAx>
        <c:axId val="596047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6050472"/>
        <c:crosses val="autoZero"/>
        <c:auto val="1"/>
        <c:lblAlgn val="ctr"/>
        <c:lblOffset val="100"/>
        <c:noMultiLvlLbl val="0"/>
      </c:catAx>
      <c:valAx>
        <c:axId val="5960504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6047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0.7498552403011</c:v>
                </c:pt>
                <c:pt idx="1">
                  <c:v>0.632378725891292</c:v>
                </c:pt>
                <c:pt idx="2">
                  <c:v>0.577780170093659</c:v>
                </c:pt>
                <c:pt idx="3">
                  <c:v>0.524367196455681</c:v>
                </c:pt>
                <c:pt idx="4">
                  <c:v>0.47848427865483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0.718346253229974</c:v>
                </c:pt>
                <c:pt idx="1">
                  <c:v>0.621890547263682</c:v>
                </c:pt>
                <c:pt idx="2">
                  <c:v>0.571266968325792</c:v>
                </c:pt>
                <c:pt idx="3">
                  <c:v>0.502483443708609</c:v>
                </c:pt>
                <c:pt idx="4">
                  <c:v>0.513814944005875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0.7796875</c:v>
                </c:pt>
                <c:pt idx="1">
                  <c:v>0.666666666666667</c:v>
                </c:pt>
                <c:pt idx="2">
                  <c:v>0.618173474070675</c:v>
                </c:pt>
                <c:pt idx="3">
                  <c:v>0.579053638837679</c:v>
                </c:pt>
                <c:pt idx="4">
                  <c:v>0.49914088237194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0.787507654623393</c:v>
                </c:pt>
                <c:pt idx="1">
                  <c:v>0.648444444444444</c:v>
                </c:pt>
                <c:pt idx="2">
                  <c:v>0.571428571428571</c:v>
                </c:pt>
                <c:pt idx="3">
                  <c:v>0.525130964179527</c:v>
                </c:pt>
                <c:pt idx="4">
                  <c:v>0.492547090162741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106440"/>
        <c:axId val="596109560"/>
      </c:barChart>
      <c:catAx>
        <c:axId val="596106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6109560"/>
        <c:crosses val="autoZero"/>
        <c:auto val="1"/>
        <c:lblAlgn val="ctr"/>
        <c:lblOffset val="100"/>
        <c:noMultiLvlLbl val="0"/>
      </c:catAx>
      <c:valAx>
        <c:axId val="59610956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6106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0.177185871453387</c:v>
                </c:pt>
                <c:pt idx="1">
                  <c:v>0.230566919929866</c:v>
                </c:pt>
                <c:pt idx="2">
                  <c:v>0.285283668855636</c:v>
                </c:pt>
                <c:pt idx="3">
                  <c:v>0.350280385413762</c:v>
                </c:pt>
                <c:pt idx="4">
                  <c:v>0.337582542528535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0.260981912144703</c:v>
                </c:pt>
                <c:pt idx="1">
                  <c:v>0.310945273631841</c:v>
                </c:pt>
                <c:pt idx="2">
                  <c:v>0.343891402714932</c:v>
                </c:pt>
                <c:pt idx="3">
                  <c:v>0.3780353200883</c:v>
                </c:pt>
                <c:pt idx="4">
                  <c:v>0.328047549109602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0.1828125</c:v>
                </c:pt>
                <c:pt idx="1">
                  <c:v>0.25779376498801</c:v>
                </c:pt>
                <c:pt idx="2">
                  <c:v>0.290959155575952</c:v>
                </c:pt>
                <c:pt idx="3">
                  <c:v>0.32235975770345</c:v>
                </c:pt>
                <c:pt idx="4">
                  <c:v>0.333983592791163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0.162890385793019</c:v>
                </c:pt>
                <c:pt idx="1">
                  <c:v>0.254222222222222</c:v>
                </c:pt>
                <c:pt idx="2">
                  <c:v>0.285714285714286</c:v>
                </c:pt>
                <c:pt idx="3">
                  <c:v>0.331728727169758</c:v>
                </c:pt>
                <c:pt idx="4">
                  <c:v>0.342455384436228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143768"/>
        <c:axId val="596146888"/>
      </c:barChart>
      <c:catAx>
        <c:axId val="596143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6146888"/>
        <c:crosses val="autoZero"/>
        <c:auto val="1"/>
        <c:lblAlgn val="ctr"/>
        <c:lblOffset val="100"/>
        <c:noMultiLvlLbl val="0"/>
      </c:catAx>
      <c:valAx>
        <c:axId val="5961468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6143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0.801389693109438</c:v>
                </c:pt>
                <c:pt idx="1">
                  <c:v>0.675043834015196</c:v>
                </c:pt>
                <c:pt idx="2">
                  <c:v>0.648508989126924</c:v>
                </c:pt>
                <c:pt idx="3">
                  <c:v>0.629829290206649</c:v>
                </c:pt>
                <c:pt idx="4">
                  <c:v>0.58590982638737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0.868217054263566</c:v>
                </c:pt>
                <c:pt idx="1">
                  <c:v>0.738805970149254</c:v>
                </c:pt>
                <c:pt idx="2">
                  <c:v>0.718325791855204</c:v>
                </c:pt>
                <c:pt idx="3">
                  <c:v>0.658940397350993</c:v>
                </c:pt>
                <c:pt idx="4">
                  <c:v>0.610278593721314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0.8609375</c:v>
                </c:pt>
                <c:pt idx="1">
                  <c:v>0.806954436450839</c:v>
                </c:pt>
                <c:pt idx="2">
                  <c:v>0.756310234052318</c:v>
                </c:pt>
                <c:pt idx="3">
                  <c:v>0.697656044245457</c:v>
                </c:pt>
                <c:pt idx="4">
                  <c:v>0.594586912990117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0.828230251071647</c:v>
                </c:pt>
                <c:pt idx="1">
                  <c:v>0.741777777777778</c:v>
                </c:pt>
                <c:pt idx="2">
                  <c:v>0.66585543927963</c:v>
                </c:pt>
                <c:pt idx="3">
                  <c:v>0.628769644626929</c:v>
                </c:pt>
                <c:pt idx="4">
                  <c:v>0.594646132347375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210392"/>
        <c:axId val="596213512"/>
      </c:barChart>
      <c:catAx>
        <c:axId val="596210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6213512"/>
        <c:crosses val="autoZero"/>
        <c:auto val="1"/>
        <c:lblAlgn val="ctr"/>
        <c:lblOffset val="100"/>
        <c:noMultiLvlLbl val="0"/>
      </c:catAx>
      <c:valAx>
        <c:axId val="59621351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6210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0.122756224667053</c:v>
                </c:pt>
                <c:pt idx="1">
                  <c:v>0.171537112799532</c:v>
                </c:pt>
                <c:pt idx="2">
                  <c:v>0.201098072989558</c:v>
                </c:pt>
                <c:pt idx="3">
                  <c:v>0.229296403011432</c:v>
                </c:pt>
                <c:pt idx="4">
                  <c:v>0.217343770498972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0.108527131782946</c:v>
                </c:pt>
                <c:pt idx="1">
                  <c:v>0.17910447761194</c:v>
                </c:pt>
                <c:pt idx="2">
                  <c:v>0.182126696832579</c:v>
                </c:pt>
                <c:pt idx="3">
                  <c:v>0.202814569536424</c:v>
                </c:pt>
                <c:pt idx="4">
                  <c:v>0.217986965302001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0.1015625</c:v>
                </c:pt>
                <c:pt idx="1">
                  <c:v>0.107913669064748</c:v>
                </c:pt>
                <c:pt idx="2">
                  <c:v>0.14180816888481</c:v>
                </c:pt>
                <c:pt idx="3">
                  <c:v>0.191993679220437</c:v>
                </c:pt>
                <c:pt idx="4">
                  <c:v>0.224236160454751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0.112982241273729</c:v>
                </c:pt>
                <c:pt idx="1">
                  <c:v>0.152</c:v>
                </c:pt>
                <c:pt idx="2">
                  <c:v>0.17717206132879</c:v>
                </c:pt>
                <c:pt idx="3">
                  <c:v>0.2144272971825</c:v>
                </c:pt>
                <c:pt idx="4">
                  <c:v>0.226207458732423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244952"/>
        <c:axId val="596248072"/>
      </c:barChart>
      <c:catAx>
        <c:axId val="596244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6248072"/>
        <c:crosses val="autoZero"/>
        <c:auto val="1"/>
        <c:lblAlgn val="ctr"/>
        <c:lblOffset val="100"/>
        <c:noMultiLvlLbl val="0"/>
      </c:catAx>
      <c:valAx>
        <c:axId val="5962480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6244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2.77183265306122</c:v>
                </c:pt>
                <c:pt idx="1">
                  <c:v>2.63396752843847</c:v>
                </c:pt>
                <c:pt idx="2">
                  <c:v>2.56349862975391</c:v>
                </c:pt>
                <c:pt idx="3">
                  <c:v>2.46310183076724</c:v>
                </c:pt>
                <c:pt idx="4">
                  <c:v>2.38670494484595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2.78537894736842</c:v>
                </c:pt>
                <c:pt idx="1">
                  <c:v>2.65666171428571</c:v>
                </c:pt>
                <c:pt idx="2">
                  <c:v>2.53729228723404</c:v>
                </c:pt>
                <c:pt idx="3">
                  <c:v>2.48670473092844</c:v>
                </c:pt>
                <c:pt idx="4">
                  <c:v>2.42846078856936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2.78879956140351</c:v>
                </c:pt>
                <c:pt idx="1">
                  <c:v>2.65518662790698</c:v>
                </c:pt>
                <c:pt idx="2">
                  <c:v>2.49946022727273</c:v>
                </c:pt>
                <c:pt idx="3">
                  <c:v>2.48602346837945</c:v>
                </c:pt>
                <c:pt idx="4">
                  <c:v>2.41997748249237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2.78033258508327</c:v>
                </c:pt>
                <c:pt idx="1">
                  <c:v>2.6289877703827</c:v>
                </c:pt>
                <c:pt idx="2">
                  <c:v>2.51474726324935</c:v>
                </c:pt>
                <c:pt idx="3">
                  <c:v>2.47117054988313</c:v>
                </c:pt>
                <c:pt idx="4">
                  <c:v>2.398200154444737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964952"/>
        <c:axId val="479968072"/>
      </c:barChart>
      <c:catAx>
        <c:axId val="479964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968072"/>
        <c:crosses val="autoZero"/>
        <c:auto val="1"/>
        <c:lblAlgn val="ctr"/>
        <c:lblOffset val="100"/>
        <c:noMultiLvlLbl val="0"/>
      </c:catAx>
      <c:valAx>
        <c:axId val="479968072"/>
        <c:scaling>
          <c:orientation val="minMax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  <a:alpha val="11000"/>
                </a:prst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964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378703143735"/>
          <c:y val="0.029408912695185"/>
          <c:w val="0.890621296856265"/>
          <c:h val="0.865453248031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392.0</c:v>
                </c:pt>
                <c:pt idx="1">
                  <c:v>969.0</c:v>
                </c:pt>
                <c:pt idx="2">
                  <c:v>3603.0</c:v>
                </c:pt>
                <c:pt idx="3">
                  <c:v>15676.0</c:v>
                </c:pt>
                <c:pt idx="4">
                  <c:v>26966.0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209.0</c:v>
                </c:pt>
                <c:pt idx="1">
                  <c:v>176.0</c:v>
                </c:pt>
                <c:pt idx="2">
                  <c:v>377.0</c:v>
                </c:pt>
                <c:pt idx="3">
                  <c:v>1703.0</c:v>
                </c:pt>
                <c:pt idx="4">
                  <c:v>45141.0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228.0</c:v>
                </c:pt>
                <c:pt idx="1">
                  <c:v>347.0</c:v>
                </c:pt>
                <c:pt idx="2">
                  <c:v>1066.0</c:v>
                </c:pt>
                <c:pt idx="3">
                  <c:v>6169.0</c:v>
                </c:pt>
                <c:pt idx="4">
                  <c:v>39796.0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1385.0</c:v>
                </c:pt>
                <c:pt idx="1">
                  <c:v>1220.0</c:v>
                </c:pt>
                <c:pt idx="2">
                  <c:v>2320.0</c:v>
                </c:pt>
                <c:pt idx="3">
                  <c:v>8279.0</c:v>
                </c:pt>
                <c:pt idx="4">
                  <c:v>34402.0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005240"/>
        <c:axId val="480008360"/>
      </c:barChart>
      <c:catAx>
        <c:axId val="480005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0008360"/>
        <c:crosses val="autoZero"/>
        <c:auto val="1"/>
        <c:lblAlgn val="ctr"/>
        <c:lblOffset val="100"/>
        <c:noMultiLvlLbl val="0"/>
      </c:catAx>
      <c:valAx>
        <c:axId val="480008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0005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2.901348384673176</c:v>
                </c:pt>
                <c:pt idx="1">
                  <c:v>2.73080315555556</c:v>
                </c:pt>
                <c:pt idx="2">
                  <c:v>2.63807939965695</c:v>
                </c:pt>
                <c:pt idx="3">
                  <c:v>2.55349771737333</c:v>
                </c:pt>
                <c:pt idx="4">
                  <c:v>2.46294701135954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2.83126489028213</c:v>
                </c:pt>
                <c:pt idx="1">
                  <c:v>2.7035386440678</c:v>
                </c:pt>
                <c:pt idx="2">
                  <c:v>2.619825490196077</c:v>
                </c:pt>
                <c:pt idx="3">
                  <c:v>2.552878469678465</c:v>
                </c:pt>
                <c:pt idx="4">
                  <c:v>2.53556725010315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2.84012824742268</c:v>
                </c:pt>
                <c:pt idx="1">
                  <c:v>2.70580163265306</c:v>
                </c:pt>
                <c:pt idx="2">
                  <c:v>2.53113713268032</c:v>
                </c:pt>
                <c:pt idx="3">
                  <c:v>2.55083787124464</c:v>
                </c:pt>
                <c:pt idx="4">
                  <c:v>2.5337225645196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2.90304783216783</c:v>
                </c:pt>
                <c:pt idx="1">
                  <c:v>2.66359461077844</c:v>
                </c:pt>
                <c:pt idx="2">
                  <c:v>2.65431828171828</c:v>
                </c:pt>
                <c:pt idx="3">
                  <c:v>2.55081059631687</c:v>
                </c:pt>
                <c:pt idx="4">
                  <c:v>2.50783622451695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075960"/>
        <c:axId val="480079080"/>
      </c:barChart>
      <c:catAx>
        <c:axId val="480075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0079080"/>
        <c:crosses val="autoZero"/>
        <c:auto val="1"/>
        <c:lblAlgn val="ctr"/>
        <c:lblOffset val="100"/>
        <c:noMultiLvlLbl val="0"/>
      </c:catAx>
      <c:valAx>
        <c:axId val="480079080"/>
        <c:scaling>
          <c:orientation val="minMax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  <a:alpha val="11000"/>
                </a:prst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0075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2.98359381361006</c:v>
                </c:pt>
                <c:pt idx="1">
                  <c:v>2.82616478644383</c:v>
                </c:pt>
                <c:pt idx="2">
                  <c:v>2.74702819097889</c:v>
                </c:pt>
                <c:pt idx="3">
                  <c:v>2.6657290863357</c:v>
                </c:pt>
                <c:pt idx="4">
                  <c:v>2.58138786446271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2.96009858849077</c:v>
                </c:pt>
                <c:pt idx="1">
                  <c:v>2.81671936708861</c:v>
                </c:pt>
                <c:pt idx="2">
                  <c:v>2.69669610797238</c:v>
                </c:pt>
                <c:pt idx="3">
                  <c:v>2.62342137975919</c:v>
                </c:pt>
                <c:pt idx="4">
                  <c:v>2.64698722293322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2.91938967674661</c:v>
                </c:pt>
                <c:pt idx="1">
                  <c:v>2.79977494123178</c:v>
                </c:pt>
                <c:pt idx="2">
                  <c:v>2.66917360997547</c:v>
                </c:pt>
                <c:pt idx="3">
                  <c:v>2.656106933414778</c:v>
                </c:pt>
                <c:pt idx="4">
                  <c:v>2.642046105122858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3.05652164158434</c:v>
                </c:pt>
                <c:pt idx="1">
                  <c:v>2.80531648778682</c:v>
                </c:pt>
                <c:pt idx="2">
                  <c:v>2.73950757523348</c:v>
                </c:pt>
                <c:pt idx="3">
                  <c:v>2.64495598806752</c:v>
                </c:pt>
                <c:pt idx="4">
                  <c:v>2.60726509649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9289976"/>
        <c:axId val="479293096"/>
        <c:axId val="0"/>
      </c:bar3DChart>
      <c:catAx>
        <c:axId val="479289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293096"/>
        <c:crosses val="autoZero"/>
        <c:auto val="1"/>
        <c:lblAlgn val="ctr"/>
        <c:lblOffset val="100"/>
        <c:noMultiLvlLbl val="0"/>
      </c:catAx>
      <c:valAx>
        <c:axId val="4792930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289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82276919694306"/>
          <c:y val="0.033515286944803"/>
          <c:w val="0.890621296856265"/>
          <c:h val="0.865453248031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1335.0</c:v>
                </c:pt>
                <c:pt idx="1">
                  <c:v>2255.0</c:v>
                </c:pt>
                <c:pt idx="2">
                  <c:v>5843.0</c:v>
                </c:pt>
                <c:pt idx="3">
                  <c:v>18255.0</c:v>
                </c:pt>
                <c:pt idx="4">
                  <c:v>22566.0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319.0</c:v>
                </c:pt>
                <c:pt idx="1">
                  <c:v>295.0</c:v>
                </c:pt>
                <c:pt idx="2">
                  <c:v>613.0</c:v>
                </c:pt>
                <c:pt idx="3">
                  <c:v>2463.0</c:v>
                </c:pt>
                <c:pt idx="4">
                  <c:v>46564.0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485.0</c:v>
                </c:pt>
                <c:pt idx="1">
                  <c:v>490.0</c:v>
                </c:pt>
                <c:pt idx="2">
                  <c:v>1126.0</c:v>
                </c:pt>
                <c:pt idx="3">
                  <c:v>5859.0</c:v>
                </c:pt>
                <c:pt idx="4">
                  <c:v>42294.0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2146.0</c:v>
                </c:pt>
                <c:pt idx="1">
                  <c:v>1173.0</c:v>
                </c:pt>
                <c:pt idx="2">
                  <c:v>2014.0</c:v>
                </c:pt>
                <c:pt idx="3">
                  <c:v>6891.0</c:v>
                </c:pt>
                <c:pt idx="4">
                  <c:v>38030.0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116584"/>
        <c:axId val="480119704"/>
      </c:barChart>
      <c:catAx>
        <c:axId val="480116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0119704"/>
        <c:crosses val="autoZero"/>
        <c:auto val="1"/>
        <c:lblAlgn val="ctr"/>
        <c:lblOffset val="100"/>
        <c:noMultiLvlLbl val="0"/>
      </c:catAx>
      <c:valAx>
        <c:axId val="48011970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0116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3.07531752411576</c:v>
                </c:pt>
                <c:pt idx="1">
                  <c:v>2.94830828889966</c:v>
                </c:pt>
                <c:pt idx="2">
                  <c:v>2.870652354048957</c:v>
                </c:pt>
                <c:pt idx="3">
                  <c:v>2.82104056020371</c:v>
                </c:pt>
                <c:pt idx="4">
                  <c:v>2.87047645114646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3.06697734627832</c:v>
                </c:pt>
                <c:pt idx="1">
                  <c:v>2.91382517482517</c:v>
                </c:pt>
                <c:pt idx="2">
                  <c:v>2.87570070422535</c:v>
                </c:pt>
                <c:pt idx="3">
                  <c:v>2.8589762741652</c:v>
                </c:pt>
                <c:pt idx="4">
                  <c:v>2.85953528609026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3.02625965665236</c:v>
                </c:pt>
                <c:pt idx="1">
                  <c:v>2.976905908096278</c:v>
                </c:pt>
                <c:pt idx="2">
                  <c:v>2.87951526717557</c:v>
                </c:pt>
                <c:pt idx="3">
                  <c:v>2.84815082453215</c:v>
                </c:pt>
                <c:pt idx="4">
                  <c:v>2.859446546473705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3.09635148274186</c:v>
                </c:pt>
                <c:pt idx="1">
                  <c:v>2.92920639269406</c:v>
                </c:pt>
                <c:pt idx="2">
                  <c:v>2.9401377084454</c:v>
                </c:pt>
                <c:pt idx="3">
                  <c:v>2.851257179735398</c:v>
                </c:pt>
                <c:pt idx="4">
                  <c:v>2.84226790116034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151272"/>
        <c:axId val="480154392"/>
      </c:barChart>
      <c:catAx>
        <c:axId val="480151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0154392"/>
        <c:crosses val="autoZero"/>
        <c:auto val="1"/>
        <c:lblAlgn val="ctr"/>
        <c:lblOffset val="100"/>
        <c:noMultiLvlLbl val="0"/>
      </c:catAx>
      <c:valAx>
        <c:axId val="480154392"/>
        <c:scaling>
          <c:orientation val="minMax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  <a:alpha val="11000"/>
                </a:prst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0151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3.16784644980763</c:v>
                </c:pt>
                <c:pt idx="1">
                  <c:v>3.07019159081058</c:v>
                </c:pt>
                <c:pt idx="2">
                  <c:v>3.03244057547957</c:v>
                </c:pt>
                <c:pt idx="3">
                  <c:v>3.00664120488983</c:v>
                </c:pt>
                <c:pt idx="4">
                  <c:v>3.04988803225543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3.28502279202279</c:v>
                </c:pt>
                <c:pt idx="1">
                  <c:v>3.13817028985507</c:v>
                </c:pt>
                <c:pt idx="2">
                  <c:v>3.104994140625</c:v>
                </c:pt>
                <c:pt idx="3">
                  <c:v>3.06596746987952</c:v>
                </c:pt>
                <c:pt idx="4">
                  <c:v>3.03609626412925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3.14400998185118</c:v>
                </c:pt>
                <c:pt idx="1">
                  <c:v>3.06140017513135</c:v>
                </c:pt>
                <c:pt idx="2">
                  <c:v>3.03854436860068</c:v>
                </c:pt>
                <c:pt idx="3">
                  <c:v>3.02395031122558</c:v>
                </c:pt>
                <c:pt idx="4">
                  <c:v>3.038478046675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3.224406240346</c:v>
                </c:pt>
                <c:pt idx="1">
                  <c:v>3.10046883468835</c:v>
                </c:pt>
                <c:pt idx="2">
                  <c:v>3.07909514669591</c:v>
                </c:pt>
                <c:pt idx="3">
                  <c:v>3.01079835229502</c:v>
                </c:pt>
                <c:pt idx="4">
                  <c:v>3.01747123414785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181208"/>
        <c:axId val="480184328"/>
      </c:barChart>
      <c:catAx>
        <c:axId val="480181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0184328"/>
        <c:crosses val="autoZero"/>
        <c:auto val="1"/>
        <c:lblAlgn val="ctr"/>
        <c:lblOffset val="100"/>
        <c:noMultiLvlLbl val="0"/>
      </c:catAx>
      <c:valAx>
        <c:axId val="480184328"/>
        <c:scaling>
          <c:orientation val="minMax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  <a:alpha val="11000"/>
                </a:prst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0181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3.04058060606061</c:v>
                </c:pt>
                <c:pt idx="1">
                  <c:v>2.8950335238873</c:v>
                </c:pt>
                <c:pt idx="2">
                  <c:v>2.85567986747223</c:v>
                </c:pt>
                <c:pt idx="3">
                  <c:v>2.81865496044656</c:v>
                </c:pt>
                <c:pt idx="4">
                  <c:v>2.74495758029823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3.16399173553719</c:v>
                </c:pt>
                <c:pt idx="1">
                  <c:v>3.02571369863014</c:v>
                </c:pt>
                <c:pt idx="2">
                  <c:v>2.861056124314437</c:v>
                </c:pt>
                <c:pt idx="3">
                  <c:v>2.832105186837698</c:v>
                </c:pt>
                <c:pt idx="4">
                  <c:v>2.79684574101945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2.9883991158267</c:v>
                </c:pt>
                <c:pt idx="1">
                  <c:v>2.87058994132439</c:v>
                </c:pt>
                <c:pt idx="2">
                  <c:v>2.80845994375251</c:v>
                </c:pt>
                <c:pt idx="3">
                  <c:v>2.80844087650207</c:v>
                </c:pt>
                <c:pt idx="4">
                  <c:v>2.79481969266948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3.15630621435005</c:v>
                </c:pt>
                <c:pt idx="1">
                  <c:v>2.93217668128655</c:v>
                </c:pt>
                <c:pt idx="2">
                  <c:v>2.88744461223445</c:v>
                </c:pt>
                <c:pt idx="3">
                  <c:v>2.79845216485507</c:v>
                </c:pt>
                <c:pt idx="4">
                  <c:v>2.75274821403601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223096"/>
        <c:axId val="480226216"/>
      </c:barChart>
      <c:catAx>
        <c:axId val="480223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0226216"/>
        <c:crosses val="autoZero"/>
        <c:auto val="1"/>
        <c:lblAlgn val="ctr"/>
        <c:lblOffset val="100"/>
        <c:noMultiLvlLbl val="0"/>
      </c:catAx>
      <c:valAx>
        <c:axId val="480226216"/>
        <c:scaling>
          <c:orientation val="minMax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  <a:alpha val="11000"/>
                </a:prst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0223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58129024044"/>
          <c:y val="0.0316636834795147"/>
          <c:w val="0.890621296856265"/>
          <c:h val="0.865453248031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2973.0</c:v>
                </c:pt>
                <c:pt idx="1">
                  <c:v>4911.0</c:v>
                </c:pt>
                <c:pt idx="2">
                  <c:v>10308.0</c:v>
                </c:pt>
                <c:pt idx="3">
                  <c:v>29350.0</c:v>
                </c:pt>
                <c:pt idx="4">
                  <c:v>42154.0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363.0</c:v>
                </c:pt>
                <c:pt idx="1">
                  <c:v>293.0</c:v>
                </c:pt>
                <c:pt idx="2">
                  <c:v>547.0</c:v>
                </c:pt>
                <c:pt idx="3">
                  <c:v>1798.0</c:v>
                </c:pt>
                <c:pt idx="4">
                  <c:v>86695.0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1131.0</c:v>
                </c:pt>
                <c:pt idx="1">
                  <c:v>1195.0</c:v>
                </c:pt>
                <c:pt idx="2">
                  <c:v>2500.0</c:v>
                </c:pt>
                <c:pt idx="3">
                  <c:v>9962.0</c:v>
                </c:pt>
                <c:pt idx="4">
                  <c:v>74908.0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Sheet1!$E$2:$E$6</c:f>
              <c:numCache>
                <c:formatCode>_(* #,##0_);_(* \(#,##0\);_(* "-"??_);_(@_)</c:formatCode>
                <c:ptCount val="5"/>
                <c:pt idx="0">
                  <c:v>6674.0</c:v>
                </c:pt>
                <c:pt idx="1">
                  <c:v>2747.0</c:v>
                </c:pt>
                <c:pt idx="2">
                  <c:v>3923.0</c:v>
                </c:pt>
                <c:pt idx="3">
                  <c:v>11092.0</c:v>
                </c:pt>
                <c:pt idx="4">
                  <c:v>65260.0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607592"/>
        <c:axId val="486610712"/>
      </c:barChart>
      <c:catAx>
        <c:axId val="486607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6610712"/>
        <c:crosses val="autoZero"/>
        <c:auto val="1"/>
        <c:lblAlgn val="ctr"/>
        <c:lblOffset val="100"/>
        <c:noMultiLvlLbl val="0"/>
      </c:catAx>
      <c:valAx>
        <c:axId val="48661071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6607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2.77183265306122</c:v>
                </c:pt>
                <c:pt idx="1">
                  <c:v>2.63396752843847</c:v>
                </c:pt>
                <c:pt idx="2">
                  <c:v>2.56349862975391</c:v>
                </c:pt>
                <c:pt idx="3">
                  <c:v>2.46310183076724</c:v>
                </c:pt>
                <c:pt idx="4">
                  <c:v>2.38670494484595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2.901348384673176</c:v>
                </c:pt>
                <c:pt idx="1">
                  <c:v>2.73080315555556</c:v>
                </c:pt>
                <c:pt idx="2">
                  <c:v>2.63807939965695</c:v>
                </c:pt>
                <c:pt idx="3">
                  <c:v>2.55349771737333</c:v>
                </c:pt>
                <c:pt idx="4">
                  <c:v>2.46294701135954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3.04058060606061</c:v>
                </c:pt>
                <c:pt idx="1">
                  <c:v>2.8950335238873</c:v>
                </c:pt>
                <c:pt idx="2">
                  <c:v>2.85567986747223</c:v>
                </c:pt>
                <c:pt idx="3">
                  <c:v>2.81865496044656</c:v>
                </c:pt>
                <c:pt idx="4">
                  <c:v>2.74495758029823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6666360"/>
        <c:axId val="486669368"/>
        <c:axId val="0"/>
      </c:bar3DChart>
      <c:catAx>
        <c:axId val="486666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86669368"/>
        <c:crosses val="autoZero"/>
        <c:auto val="1"/>
        <c:lblAlgn val="ctr"/>
        <c:lblOffset val="100"/>
        <c:noMultiLvlLbl val="0"/>
      </c:catAx>
      <c:valAx>
        <c:axId val="4866693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86666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2.950769863013698</c:v>
                </c:pt>
                <c:pt idx="1">
                  <c:v>2.82104255319149</c:v>
                </c:pt>
                <c:pt idx="2">
                  <c:v>2.76684292712799</c:v>
                </c:pt>
                <c:pt idx="3">
                  <c:v>2.6785796624714</c:v>
                </c:pt>
                <c:pt idx="4">
                  <c:v>2.72595207294614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3.07531752411576</c:v>
                </c:pt>
                <c:pt idx="1">
                  <c:v>2.94830828889966</c:v>
                </c:pt>
                <c:pt idx="2">
                  <c:v>2.870652354048957</c:v>
                </c:pt>
                <c:pt idx="3">
                  <c:v>2.82104056020371</c:v>
                </c:pt>
                <c:pt idx="4">
                  <c:v>2.87047645114646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3.16784644980763</c:v>
                </c:pt>
                <c:pt idx="1">
                  <c:v>3.07019159081058</c:v>
                </c:pt>
                <c:pt idx="2">
                  <c:v>3.03244057547957</c:v>
                </c:pt>
                <c:pt idx="3">
                  <c:v>3.00664120488983</c:v>
                </c:pt>
                <c:pt idx="4">
                  <c:v>3.04988803225543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041336"/>
        <c:axId val="420044344"/>
        <c:axId val="0"/>
      </c:bar3DChart>
      <c:catAx>
        <c:axId val="420041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044344"/>
        <c:crosses val="autoZero"/>
        <c:auto val="1"/>
        <c:lblAlgn val="ctr"/>
        <c:lblOffset val="100"/>
        <c:noMultiLvlLbl val="0"/>
      </c:catAx>
      <c:valAx>
        <c:axId val="4200443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041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2.78537894736842</c:v>
                </c:pt>
                <c:pt idx="1">
                  <c:v>2.65666171428571</c:v>
                </c:pt>
                <c:pt idx="2">
                  <c:v>2.53729228723404</c:v>
                </c:pt>
                <c:pt idx="3">
                  <c:v>2.48670473092844</c:v>
                </c:pt>
                <c:pt idx="4">
                  <c:v>2.42846078856936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2.83126489028213</c:v>
                </c:pt>
                <c:pt idx="1">
                  <c:v>2.7035386440678</c:v>
                </c:pt>
                <c:pt idx="2">
                  <c:v>2.619825490196077</c:v>
                </c:pt>
                <c:pt idx="3">
                  <c:v>2.552878469678466</c:v>
                </c:pt>
                <c:pt idx="4">
                  <c:v>2.53556725010315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3.16399173553719</c:v>
                </c:pt>
                <c:pt idx="1">
                  <c:v>3.02571369863014</c:v>
                </c:pt>
                <c:pt idx="2">
                  <c:v>2.861056124314437</c:v>
                </c:pt>
                <c:pt idx="3">
                  <c:v>2.832105186837698</c:v>
                </c:pt>
                <c:pt idx="4">
                  <c:v>2.79684574101945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112056"/>
        <c:axId val="420115064"/>
        <c:axId val="0"/>
      </c:bar3DChart>
      <c:catAx>
        <c:axId val="420112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115064"/>
        <c:crosses val="autoZero"/>
        <c:auto val="1"/>
        <c:lblAlgn val="ctr"/>
        <c:lblOffset val="100"/>
        <c:noMultiLvlLbl val="0"/>
      </c:catAx>
      <c:valAx>
        <c:axId val="4201150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Georgia (Body)"/>
                <a:cs typeface="Georgia (Body)"/>
              </a:defRPr>
            </a:pPr>
            <a:endParaRPr lang="en-US"/>
          </a:p>
        </c:txPr>
        <c:crossAx val="420112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2.906641791044779</c:v>
                </c:pt>
                <c:pt idx="1">
                  <c:v>2.84275155279503</c:v>
                </c:pt>
                <c:pt idx="2">
                  <c:v>2.74007648725212</c:v>
                </c:pt>
                <c:pt idx="3">
                  <c:v>2.74769271175312</c:v>
                </c:pt>
                <c:pt idx="4">
                  <c:v>2.71414006176524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3.06697734627832</c:v>
                </c:pt>
                <c:pt idx="1">
                  <c:v>2.91382517482517</c:v>
                </c:pt>
                <c:pt idx="2">
                  <c:v>2.87570070422535</c:v>
                </c:pt>
                <c:pt idx="3">
                  <c:v>2.8589762741652</c:v>
                </c:pt>
                <c:pt idx="4">
                  <c:v>2.85953528609026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3.28502279202279</c:v>
                </c:pt>
                <c:pt idx="1">
                  <c:v>3.13817028985507</c:v>
                </c:pt>
                <c:pt idx="2">
                  <c:v>3.104994140625</c:v>
                </c:pt>
                <c:pt idx="3">
                  <c:v>3.06596746987952</c:v>
                </c:pt>
                <c:pt idx="4">
                  <c:v>3.03609626412925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089448"/>
        <c:axId val="420120840"/>
        <c:axId val="0"/>
      </c:bar3DChart>
      <c:catAx>
        <c:axId val="420089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120840"/>
        <c:crosses val="autoZero"/>
        <c:auto val="1"/>
        <c:lblAlgn val="ctr"/>
        <c:lblOffset val="100"/>
        <c:noMultiLvlLbl val="0"/>
      </c:catAx>
      <c:valAx>
        <c:axId val="4201208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089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2.78879956140351</c:v>
                </c:pt>
                <c:pt idx="1">
                  <c:v>2.65518662790698</c:v>
                </c:pt>
                <c:pt idx="2">
                  <c:v>2.49946022727273</c:v>
                </c:pt>
                <c:pt idx="3">
                  <c:v>2.48602346837945</c:v>
                </c:pt>
                <c:pt idx="4">
                  <c:v>2.41997748249237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2.84012824742268</c:v>
                </c:pt>
                <c:pt idx="1">
                  <c:v>2.70580163265306</c:v>
                </c:pt>
                <c:pt idx="2">
                  <c:v>2.53113713268032</c:v>
                </c:pt>
                <c:pt idx="3">
                  <c:v>2.55083787124464</c:v>
                </c:pt>
                <c:pt idx="4">
                  <c:v>2.5337225645196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2.9883991158267</c:v>
                </c:pt>
                <c:pt idx="1">
                  <c:v>2.87058994132439</c:v>
                </c:pt>
                <c:pt idx="2">
                  <c:v>2.80845994375251</c:v>
                </c:pt>
                <c:pt idx="3">
                  <c:v>2.80844087650207</c:v>
                </c:pt>
                <c:pt idx="4">
                  <c:v>2.79481969266948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183864"/>
        <c:axId val="420186872"/>
        <c:axId val="0"/>
      </c:bar3DChart>
      <c:catAx>
        <c:axId val="420183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186872"/>
        <c:crosses val="autoZero"/>
        <c:auto val="1"/>
        <c:lblAlgn val="ctr"/>
        <c:lblOffset val="100"/>
        <c:noMultiLvlLbl val="0"/>
      </c:catAx>
      <c:valAx>
        <c:axId val="4201868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183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3.1309350513304</c:v>
                </c:pt>
                <c:pt idx="1">
                  <c:v>3.01492535825545</c:v>
                </c:pt>
                <c:pt idx="2">
                  <c:v>2.94629086750871</c:v>
                </c:pt>
                <c:pt idx="3">
                  <c:v>2.88420836880361</c:v>
                </c:pt>
                <c:pt idx="4">
                  <c:v>2.92433104961925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3.121455667789</c:v>
                </c:pt>
                <c:pt idx="1">
                  <c:v>2.98446133333333</c:v>
                </c:pt>
                <c:pt idx="2">
                  <c:v>2.93523319892473</c:v>
                </c:pt>
                <c:pt idx="3">
                  <c:v>2.89533640552995</c:v>
                </c:pt>
                <c:pt idx="4">
                  <c:v>2.92200157057392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3.08756132833423</c:v>
                </c:pt>
                <c:pt idx="1">
                  <c:v>3.005825459970159</c:v>
                </c:pt>
                <c:pt idx="2">
                  <c:v>2.93930152505447</c:v>
                </c:pt>
                <c:pt idx="3">
                  <c:v>2.89353654539495</c:v>
                </c:pt>
                <c:pt idx="4">
                  <c:v>2.922993949123239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3.16482150023889</c:v>
                </c:pt>
                <c:pt idx="1">
                  <c:v>3.00183737911979</c:v>
                </c:pt>
                <c:pt idx="2">
                  <c:v>2.97210414333707</c:v>
                </c:pt>
                <c:pt idx="3">
                  <c:v>2.88288639360639</c:v>
                </c:pt>
                <c:pt idx="4">
                  <c:v>2.904082333950158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9350712"/>
        <c:axId val="479353832"/>
        <c:axId val="0"/>
      </c:bar3DChart>
      <c:catAx>
        <c:axId val="479350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353832"/>
        <c:crosses val="autoZero"/>
        <c:auto val="1"/>
        <c:lblAlgn val="ctr"/>
        <c:lblOffset val="100"/>
        <c:noMultiLvlLbl val="0"/>
      </c:catAx>
      <c:valAx>
        <c:axId val="4793538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350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2.94682666666667</c:v>
                </c:pt>
                <c:pt idx="1">
                  <c:v>2.84045031055901</c:v>
                </c:pt>
                <c:pt idx="2">
                  <c:v>2.75913516260163</c:v>
                </c:pt>
                <c:pt idx="3">
                  <c:v>2.6980952720785</c:v>
                </c:pt>
                <c:pt idx="4">
                  <c:v>2.716289163074176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3.02625965665236</c:v>
                </c:pt>
                <c:pt idx="1">
                  <c:v>2.976905908096278</c:v>
                </c:pt>
                <c:pt idx="2">
                  <c:v>2.87951526717557</c:v>
                </c:pt>
                <c:pt idx="3">
                  <c:v>2.84815082453215</c:v>
                </c:pt>
                <c:pt idx="4">
                  <c:v>2.859446546473706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3.14400998185118</c:v>
                </c:pt>
                <c:pt idx="1">
                  <c:v>3.06140017513135</c:v>
                </c:pt>
                <c:pt idx="2">
                  <c:v>3.03854436860068</c:v>
                </c:pt>
                <c:pt idx="3">
                  <c:v>3.02395031122558</c:v>
                </c:pt>
                <c:pt idx="4">
                  <c:v>3.038478046675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215848"/>
        <c:axId val="420218856"/>
        <c:axId val="0"/>
      </c:bar3DChart>
      <c:catAx>
        <c:axId val="420215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218856"/>
        <c:crosses val="autoZero"/>
        <c:auto val="1"/>
        <c:lblAlgn val="ctr"/>
        <c:lblOffset val="100"/>
        <c:noMultiLvlLbl val="0"/>
      </c:catAx>
      <c:valAx>
        <c:axId val="4202188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215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2.78033258508327</c:v>
                </c:pt>
                <c:pt idx="1">
                  <c:v>2.6289877703827</c:v>
                </c:pt>
                <c:pt idx="2">
                  <c:v>2.51474726324935</c:v>
                </c:pt>
                <c:pt idx="3">
                  <c:v>2.47117054988313</c:v>
                </c:pt>
                <c:pt idx="4">
                  <c:v>2.398200154444737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2.90304783216783</c:v>
                </c:pt>
                <c:pt idx="1">
                  <c:v>2.66359461077844</c:v>
                </c:pt>
                <c:pt idx="2">
                  <c:v>2.65431828171828</c:v>
                </c:pt>
                <c:pt idx="3">
                  <c:v>2.55081059631687</c:v>
                </c:pt>
                <c:pt idx="4">
                  <c:v>2.50783622451695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3.15630621435005</c:v>
                </c:pt>
                <c:pt idx="1">
                  <c:v>2.93217668128655</c:v>
                </c:pt>
                <c:pt idx="2">
                  <c:v>2.88744461223445</c:v>
                </c:pt>
                <c:pt idx="3">
                  <c:v>2.79845216485507</c:v>
                </c:pt>
                <c:pt idx="4">
                  <c:v>2.75274821403601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6826712"/>
        <c:axId val="486829720"/>
        <c:axId val="0"/>
      </c:bar3DChart>
      <c:catAx>
        <c:axId val="486826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86829720"/>
        <c:crosses val="autoZero"/>
        <c:auto val="1"/>
        <c:lblAlgn val="ctr"/>
        <c:lblOffset val="100"/>
        <c:noMultiLvlLbl val="0"/>
      </c:catAx>
      <c:valAx>
        <c:axId val="4868297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86826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2.93425266362253</c:v>
                </c:pt>
                <c:pt idx="1">
                  <c:v>2.819175675675678</c:v>
                </c:pt>
                <c:pt idx="2">
                  <c:v>2.77891223908918</c:v>
                </c:pt>
                <c:pt idx="3">
                  <c:v>2.69509533579538</c:v>
                </c:pt>
                <c:pt idx="4">
                  <c:v>2.70434105365044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3.09635148274186</c:v>
                </c:pt>
                <c:pt idx="1">
                  <c:v>2.92920639269406</c:v>
                </c:pt>
                <c:pt idx="2">
                  <c:v>2.9401377084454</c:v>
                </c:pt>
                <c:pt idx="3">
                  <c:v>2.851257179735398</c:v>
                </c:pt>
                <c:pt idx="4">
                  <c:v>2.84226790116034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3.224406240346</c:v>
                </c:pt>
                <c:pt idx="1">
                  <c:v>3.10046883468835</c:v>
                </c:pt>
                <c:pt idx="2">
                  <c:v>3.07909514669591</c:v>
                </c:pt>
                <c:pt idx="3">
                  <c:v>3.01079835229502</c:v>
                </c:pt>
                <c:pt idx="4">
                  <c:v>3.01747123414785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226104"/>
        <c:axId val="420229112"/>
        <c:axId val="0"/>
      </c:bar3DChart>
      <c:catAx>
        <c:axId val="420226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229112"/>
        <c:crosses val="autoZero"/>
        <c:auto val="1"/>
        <c:lblAlgn val="ctr"/>
        <c:lblOffset val="100"/>
        <c:noMultiLvlLbl val="0"/>
      </c:catAx>
      <c:valAx>
        <c:axId val="4202291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226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797778749878"/>
          <c:y val="0.093366207368465"/>
          <c:w val="0.78985843783416"/>
          <c:h val="0.9066337926315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0.666865909543734</c:v>
                </c:pt>
                <c:pt idx="1">
                  <c:v>0.550706181986571</c:v>
                </c:pt>
                <c:pt idx="2">
                  <c:v>0.510725717834791</c:v>
                </c:pt>
                <c:pt idx="3">
                  <c:v>0.472821862106081</c:v>
                </c:pt>
                <c:pt idx="4">
                  <c:v>0.428596607639033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0.722041259500543</c:v>
                </c:pt>
                <c:pt idx="1">
                  <c:v>0.555555555555556</c:v>
                </c:pt>
                <c:pt idx="2">
                  <c:v>0.53730407523511</c:v>
                </c:pt>
                <c:pt idx="3">
                  <c:v>0.487196110210697</c:v>
                </c:pt>
                <c:pt idx="4">
                  <c:v>0.460552707822599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0.718</c:v>
                </c:pt>
                <c:pt idx="1">
                  <c:v>0.577861163227017</c:v>
                </c:pt>
                <c:pt idx="2">
                  <c:v>0.547246494614916</c:v>
                </c:pt>
                <c:pt idx="3">
                  <c:v>0.515316718587747</c:v>
                </c:pt>
                <c:pt idx="4">
                  <c:v>0.449499243287569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0.699391592920354</c:v>
                </c:pt>
                <c:pt idx="1">
                  <c:v>0.545521427257679</c:v>
                </c:pt>
                <c:pt idx="2">
                  <c:v>0.509284731774415</c:v>
                </c:pt>
                <c:pt idx="3">
                  <c:v>0.462800086511427</c:v>
                </c:pt>
                <c:pt idx="4">
                  <c:v>0.440319325531578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6903016"/>
        <c:axId val="486906136"/>
        <c:axId val="0"/>
      </c:bar3DChart>
      <c:catAx>
        <c:axId val="486903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86906136"/>
        <c:crosses val="autoZero"/>
        <c:auto val="1"/>
        <c:lblAlgn val="ctr"/>
        <c:lblOffset val="100"/>
        <c:noMultiLvlLbl val="0"/>
      </c:catAx>
      <c:valAx>
        <c:axId val="4869061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869030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797778749878"/>
          <c:y val="0.093366207368465"/>
          <c:w val="0.78985843783416"/>
          <c:h val="0.9066337926315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516.106961458022</c:v>
                </c:pt>
                <c:pt idx="1">
                  <c:v>501.246846089151</c:v>
                </c:pt>
                <c:pt idx="2">
                  <c:v>494.3184582280848</c:v>
                </c:pt>
                <c:pt idx="3">
                  <c:v>487.456206918358</c:v>
                </c:pt>
                <c:pt idx="4">
                  <c:v>498.988894534369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474.992481203008</c:v>
                </c:pt>
                <c:pt idx="1">
                  <c:v>467.8181818181819</c:v>
                </c:pt>
                <c:pt idx="2">
                  <c:v>458.8331388564758</c:v>
                </c:pt>
                <c:pt idx="3">
                  <c:v>458.35994677312</c:v>
                </c:pt>
                <c:pt idx="4">
                  <c:v>497.140503105518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510.6831395348839</c:v>
                </c:pt>
                <c:pt idx="1">
                  <c:v>502.012987012987</c:v>
                </c:pt>
                <c:pt idx="2">
                  <c:v>490.349053100631</c:v>
                </c:pt>
                <c:pt idx="3">
                  <c:v>484.208448811623</c:v>
                </c:pt>
                <c:pt idx="4">
                  <c:v>496.7460860466048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534.2414656649529</c:v>
                </c:pt>
                <c:pt idx="1">
                  <c:v>508.7959527824619</c:v>
                </c:pt>
                <c:pt idx="2">
                  <c:v>496.945757371146</c:v>
                </c:pt>
                <c:pt idx="3">
                  <c:v>484.6065752570888</c:v>
                </c:pt>
                <c:pt idx="4">
                  <c:v>491.95688225539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331160"/>
        <c:axId val="420334280"/>
        <c:axId val="0"/>
      </c:bar3DChart>
      <c:catAx>
        <c:axId val="420331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334280"/>
        <c:crosses val="autoZero"/>
        <c:auto val="1"/>
        <c:lblAlgn val="ctr"/>
        <c:lblOffset val="100"/>
        <c:noMultiLvlLbl val="0"/>
      </c:catAx>
      <c:valAx>
        <c:axId val="42033428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331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797778749878"/>
          <c:y val="0.093366207368465"/>
          <c:w val="0.78985843783416"/>
          <c:h val="0.9066337926315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531.750821631312</c:v>
                </c:pt>
                <c:pt idx="1">
                  <c:v>508.267815850326</c:v>
                </c:pt>
                <c:pt idx="2">
                  <c:v>494.466791393826</c:v>
                </c:pt>
                <c:pt idx="3">
                  <c:v>482.4350988142289</c:v>
                </c:pt>
                <c:pt idx="4">
                  <c:v>494.553087495161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480.451127819549</c:v>
                </c:pt>
                <c:pt idx="1">
                  <c:v>471.159090909091</c:v>
                </c:pt>
                <c:pt idx="2">
                  <c:v>466.1960326721119</c:v>
                </c:pt>
                <c:pt idx="3">
                  <c:v>463.812375249501</c:v>
                </c:pt>
                <c:pt idx="4">
                  <c:v>493.884349900322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539.934640522876</c:v>
                </c:pt>
                <c:pt idx="1">
                  <c:v>523.303571428571</c:v>
                </c:pt>
                <c:pt idx="2">
                  <c:v>511.563893016345</c:v>
                </c:pt>
                <c:pt idx="3">
                  <c:v>490.0</c:v>
                </c:pt>
                <c:pt idx="4">
                  <c:v>490.7212525322988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538.175827072624</c:v>
                </c:pt>
                <c:pt idx="1">
                  <c:v>514.654300168634</c:v>
                </c:pt>
                <c:pt idx="2">
                  <c:v>500.607697501688</c:v>
                </c:pt>
                <c:pt idx="3">
                  <c:v>486.5119177441968</c:v>
                </c:pt>
                <c:pt idx="4">
                  <c:v>486.5947992615078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393816"/>
        <c:axId val="420396936"/>
        <c:axId val="0"/>
      </c:bar3DChart>
      <c:catAx>
        <c:axId val="420393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396936"/>
        <c:crosses val="autoZero"/>
        <c:auto val="1"/>
        <c:lblAlgn val="ctr"/>
        <c:lblOffset val="100"/>
        <c:noMultiLvlLbl val="0"/>
      </c:catAx>
      <c:valAx>
        <c:axId val="42039693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0393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1876155988238"/>
                  <c:y val="0.189763318156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2111.0</c:v>
                </c:pt>
                <c:pt idx="1">
                  <c:v>3347.0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86826783462231"/>
                  <c:y val="0.16943201053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2840.0</c:v>
                </c:pt>
                <c:pt idx="1">
                  <c:v>4757.0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86826783462231"/>
                  <c:y val="0.155877449693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5803.0</c:v>
                </c:pt>
                <c:pt idx="1">
                  <c:v>10690.0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71678665884213"/>
                  <c:y val="0.128768328007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17915.0</c:v>
                </c:pt>
                <c:pt idx="1">
                  <c:v>31625.0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4254708611789"/>
          <c:y val="0.0248422095873976"/>
          <c:w val="0.889053718937916"/>
          <c:h val="0.72797789335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Bright Futures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3.1309350513304</c:v>
                </c:pt>
                <c:pt idx="1">
                  <c:v>3.01492535825545</c:v>
                </c:pt>
                <c:pt idx="2">
                  <c:v>2.94629086750871</c:v>
                </c:pt>
                <c:pt idx="3">
                  <c:v>2.88420836880361</c:v>
                </c:pt>
                <c:pt idx="4">
                  <c:v>2.92433104961925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Bright Futures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2.98359381361006</c:v>
                </c:pt>
                <c:pt idx="1">
                  <c:v>2.82616478644383</c:v>
                </c:pt>
                <c:pt idx="2">
                  <c:v>2.74702819097889</c:v>
                </c:pt>
                <c:pt idx="3">
                  <c:v>2.6657290863357</c:v>
                </c:pt>
                <c:pt idx="4">
                  <c:v>2.58138786446271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415736"/>
        <c:axId val="479418744"/>
      </c:barChart>
      <c:catAx>
        <c:axId val="479415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418744"/>
        <c:crosses val="autoZero"/>
        <c:auto val="1"/>
        <c:lblAlgn val="ctr"/>
        <c:lblOffset val="100"/>
        <c:noMultiLvlLbl val="0"/>
      </c:catAx>
      <c:valAx>
        <c:axId val="4794187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4157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 algn="l">
              <a:defRPr sz="800"/>
            </a:pPr>
            <a:endParaRPr lang="en-US"/>
          </a:p>
        </c:txPr>
      </c:legendEntry>
      <c:legendEntry>
        <c:idx val="1"/>
        <c:txPr>
          <a:bodyPr/>
          <a:lstStyle/>
          <a:p>
            <a:pPr algn="l">
              <a:defRPr sz="800"/>
            </a:pPr>
            <a:endParaRPr lang="en-US"/>
          </a:p>
        </c:txPr>
      </c:legendEntry>
      <c:layout>
        <c:manualLayout>
          <c:xMode val="edge"/>
          <c:yMode val="edge"/>
          <c:x val="0.375360109257574"/>
          <c:y val="0.937764804086171"/>
          <c:w val="0.621126520119775"/>
          <c:h val="0.0622351959138289"/>
        </c:manualLayout>
      </c:layout>
      <c:overlay val="0"/>
      <c:txPr>
        <a:bodyPr/>
        <a:lstStyle/>
        <a:p>
          <a:pPr algn="l">
            <a:defRPr sz="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1876155988238"/>
                  <c:y val="0.182986571379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2109.0</c:v>
                </c:pt>
                <c:pt idx="1">
                  <c:v>3347.0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6925528514244"/>
                  <c:y val="0.17620929095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2841.0</c:v>
                </c:pt>
                <c:pt idx="1">
                  <c:v>4756.0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1876155988238"/>
                  <c:y val="0.135545608429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5798.0</c:v>
                </c:pt>
                <c:pt idx="1">
                  <c:v>10689.0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71678665884213"/>
                  <c:y val="0.115213767164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17910.0</c:v>
                </c:pt>
                <c:pt idx="1">
                  <c:v>31626.0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21184543035762"/>
                  <c:y val="0.203318412643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35563.0</c:v>
                </c:pt>
                <c:pt idx="1">
                  <c:v>41328.0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21184543035762"/>
                  <c:y val="0.203318412643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35554.0</c:v>
                </c:pt>
                <c:pt idx="1">
                  <c:v>41331.0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187575839985"/>
                  <c:y val="0.176208757313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420.0</c:v>
                </c:pt>
                <c:pt idx="1">
                  <c:v>665.0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86826783462231"/>
                  <c:y val="0.16943201053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291.0</c:v>
                </c:pt>
                <c:pt idx="1">
                  <c:v>440.0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86826783462231"/>
                  <c:y val="0.155877449693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501.0</c:v>
                </c:pt>
                <c:pt idx="1">
                  <c:v>857.0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4254708611789"/>
          <c:y val="0.0636732127227458"/>
          <c:w val="0.889053718937916"/>
          <c:h val="0.717005158099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Bright Futures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3.121455667789</c:v>
                </c:pt>
                <c:pt idx="1">
                  <c:v>2.98446133333333</c:v>
                </c:pt>
                <c:pt idx="2">
                  <c:v>2.93523319892473</c:v>
                </c:pt>
                <c:pt idx="3">
                  <c:v>2.89533640552995</c:v>
                </c:pt>
                <c:pt idx="4">
                  <c:v>2.92200157057392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Bright Futures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2.96009858849077</c:v>
                </c:pt>
                <c:pt idx="1">
                  <c:v>2.81671936708861</c:v>
                </c:pt>
                <c:pt idx="2">
                  <c:v>2.69669610797238</c:v>
                </c:pt>
                <c:pt idx="3">
                  <c:v>2.62342137975919</c:v>
                </c:pt>
                <c:pt idx="4">
                  <c:v>2.64698722293322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453544"/>
        <c:axId val="479456552"/>
      </c:barChart>
      <c:catAx>
        <c:axId val="479453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456552"/>
        <c:crosses val="autoZero"/>
        <c:auto val="1"/>
        <c:lblAlgn val="ctr"/>
        <c:lblOffset val="100"/>
        <c:noMultiLvlLbl val="0"/>
      </c:catAx>
      <c:valAx>
        <c:axId val="4794565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453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1394679746301"/>
          <c:y val="0.94129028968635"/>
          <c:w val="0.585091949631048"/>
          <c:h val="0.056782008684642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71678665884213"/>
                  <c:y val="0.16943201053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1927.0</c:v>
                </c:pt>
                <c:pt idx="1">
                  <c:v>3006.0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1876155988238"/>
                  <c:y val="0.182986571379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420.0</c:v>
                </c:pt>
                <c:pt idx="1">
                  <c:v>665.0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6925528514244"/>
                  <c:y val="0.17620929095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290.0</c:v>
                </c:pt>
                <c:pt idx="1">
                  <c:v>440.0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1876155988238"/>
                  <c:y val="0.135545608429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502.0</c:v>
                </c:pt>
                <c:pt idx="1">
                  <c:v>857.0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71678665884213"/>
                  <c:y val="0.162654730114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1928.0</c:v>
                </c:pt>
                <c:pt idx="1">
                  <c:v>3006.0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514807781918"/>
                  <c:y val="0.182986571379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61072.0</c:v>
                </c:pt>
                <c:pt idx="1">
                  <c:v>86781.0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21184543035762"/>
                  <c:y val="0.203318412643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35563.0</c:v>
                </c:pt>
                <c:pt idx="1">
                  <c:v>41328.0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197490104025"/>
                  <c:y val="0.210095693064974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961.0</c:v>
                </c:pt>
                <c:pt idx="1">
                  <c:v>1377.0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86826783462231"/>
                  <c:y val="0.16943201053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772.0</c:v>
                </c:pt>
                <c:pt idx="1">
                  <c:v>1232.0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86826783462231"/>
                  <c:y val="0.155877449693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1479.0</c:v>
                </c:pt>
                <c:pt idx="1">
                  <c:v>2692.0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4254708611789"/>
          <c:y val="0.112825035209431"/>
          <c:w val="0.889053718937916"/>
          <c:h val="0.66957293894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Bright Futures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3.08756132833423</c:v>
                </c:pt>
                <c:pt idx="1">
                  <c:v>3.005825459970159</c:v>
                </c:pt>
                <c:pt idx="2">
                  <c:v>2.93930152505447</c:v>
                </c:pt>
                <c:pt idx="3">
                  <c:v>2.89353654539495</c:v>
                </c:pt>
                <c:pt idx="4">
                  <c:v>2.922993949123239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Bright Futures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2.91938967674661</c:v>
                </c:pt>
                <c:pt idx="1">
                  <c:v>2.79977494123178</c:v>
                </c:pt>
                <c:pt idx="2">
                  <c:v>2.66917360997547</c:v>
                </c:pt>
                <c:pt idx="3">
                  <c:v>2.656106933414778</c:v>
                </c:pt>
                <c:pt idx="4">
                  <c:v>2.642046105122858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878680"/>
        <c:axId val="419881688"/>
      </c:barChart>
      <c:catAx>
        <c:axId val="419878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19881688"/>
        <c:crosses val="autoZero"/>
        <c:auto val="1"/>
        <c:lblAlgn val="ctr"/>
        <c:lblOffset val="100"/>
        <c:noMultiLvlLbl val="0"/>
      </c:catAx>
      <c:valAx>
        <c:axId val="4198816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19878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3406203242544"/>
          <c:y val="0.933468031140786"/>
          <c:w val="0.573080426134805"/>
          <c:h val="0.0646044155234469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71678665884213"/>
                  <c:y val="0.128768328007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6181.0</c:v>
                </c:pt>
                <c:pt idx="1">
                  <c:v>11909.0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6925528514244"/>
                  <c:y val="0.223650253907876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960.0</c:v>
                </c:pt>
                <c:pt idx="1">
                  <c:v>1376.0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6925528514244"/>
                  <c:y val="0.17620929095772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721.0</c:v>
                </c:pt>
                <c:pt idx="1">
                  <c:v>1232.0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1876155988238"/>
                  <c:y val="0.135545608429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1478.0</c:v>
                </c:pt>
                <c:pt idx="1">
                  <c:v>2693.0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71678665884213"/>
                  <c:y val="0.115213767164663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6184.0</c:v>
                </c:pt>
                <c:pt idx="1">
                  <c:v>11907.0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514807781918"/>
                  <c:y val="0.182986571379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54869.0</c:v>
                </c:pt>
                <c:pt idx="1">
                  <c:v>74541.0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31283288087775"/>
                  <c:y val="0.17620929095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54889.0</c:v>
                </c:pt>
                <c:pt idx="1">
                  <c:v>74537.0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20197490104025"/>
                  <c:y val="0.210095693064974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5678.0</c:v>
                </c:pt>
                <c:pt idx="1">
                  <c:v>7587.0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86826783462231"/>
                  <c:y val="0.16943201053627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1885.0</c:v>
                </c:pt>
                <c:pt idx="1">
                  <c:v>2965.0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86826783462231"/>
                  <c:y val="0.155877449693368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2555.0</c:v>
                </c:pt>
                <c:pt idx="1">
                  <c:v>4443.0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4254708611789"/>
          <c:y val="0.112825035209431"/>
          <c:w val="0.889053718937916"/>
          <c:h val="0.679923859605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Bright Futures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3.16482150023889</c:v>
                </c:pt>
                <c:pt idx="1">
                  <c:v>3.00183737911979</c:v>
                </c:pt>
                <c:pt idx="2">
                  <c:v>2.97210414333707</c:v>
                </c:pt>
                <c:pt idx="3">
                  <c:v>2.88288639360639</c:v>
                </c:pt>
                <c:pt idx="4">
                  <c:v>2.904082333950158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Bright Futures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4 or more credits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 credits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3.05652164158434</c:v>
                </c:pt>
                <c:pt idx="1">
                  <c:v>2.80531648778682</c:v>
                </c:pt>
                <c:pt idx="2">
                  <c:v>2.73950757523348</c:v>
                </c:pt>
                <c:pt idx="3">
                  <c:v>2.64495598806752</c:v>
                </c:pt>
                <c:pt idx="4">
                  <c:v>2.60726509649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492360"/>
        <c:axId val="479495368"/>
      </c:barChart>
      <c:catAx>
        <c:axId val="479492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495368"/>
        <c:crosses val="autoZero"/>
        <c:auto val="1"/>
        <c:lblAlgn val="ctr"/>
        <c:lblOffset val="100"/>
        <c:noMultiLvlLbl val="0"/>
      </c:catAx>
      <c:valAx>
        <c:axId val="4794953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9492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8478225094059"/>
          <c:y val="0.938643491471493"/>
          <c:w val="0.49800840428329"/>
          <c:h val="0.059428955192739"/>
        </c:manualLayout>
      </c:layout>
      <c:overlay val="0"/>
      <c:txPr>
        <a:bodyPr/>
        <a:lstStyle/>
        <a:p>
          <a:pPr algn="l"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81776615759449"/>
                  <c:y val="0.135545608429016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6293.0</c:v>
                </c:pt>
                <c:pt idx="1">
                  <c:v>12838.0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240552343811191"/>
                  <c:y val="0.162654730114819"/>
                </c:manualLayout>
              </c:layout>
              <c:tx>
                <c:rich>
                  <a:bodyPr/>
                  <a:lstStyle/>
                  <a:p>
                    <a:pPr>
                      <a:defRPr sz="800" b="0"/>
                    </a:pPr>
                    <a:r>
                      <a:rPr lang="en-US" b="0" dirty="0"/>
                      <a:t> 63,914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47821.0</c:v>
                </c:pt>
                <c:pt idx="1">
                  <c:v>63914.0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6925528514244"/>
                  <c:y val="0.223650253907876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5678.0</c:v>
                </c:pt>
                <c:pt idx="1">
                  <c:v>7587.0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6925528514244"/>
                  <c:y val="0.17620929095772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1885.0</c:v>
                </c:pt>
                <c:pt idx="1">
                  <c:v>2965.0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91876155988238"/>
                  <c:y val="0.135545608429016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2556.0</c:v>
                </c:pt>
                <c:pt idx="1">
                  <c:v>4443.0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71678665884213"/>
                  <c:y val="0.115213767164663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6287.0</c:v>
                </c:pt>
                <c:pt idx="1">
                  <c:v>12836.0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188541026230393"/>
                  <c:y val="0.17620929095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 formatCode="#,##0">
                  <c:v>47806.0</c:v>
                </c:pt>
                <c:pt idx="1">
                  <c:v>63918.0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0.589285714285714</c:v>
                </c:pt>
                <c:pt idx="1">
                  <c:v>0.466460268317853</c:v>
                </c:pt>
                <c:pt idx="2">
                  <c:v>0.433250069386622</c:v>
                </c:pt>
                <c:pt idx="3">
                  <c:v>0.391681551416178</c:v>
                </c:pt>
                <c:pt idx="4">
                  <c:v>0.341986204850553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0.674641148325359</c:v>
                </c:pt>
                <c:pt idx="1">
                  <c:v>0.460227272727273</c:v>
                </c:pt>
                <c:pt idx="2">
                  <c:v>0.453580901856764</c:v>
                </c:pt>
                <c:pt idx="3">
                  <c:v>0.425132119788608</c:v>
                </c:pt>
                <c:pt idx="4">
                  <c:v>0.365277685474402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0.68859649122807</c:v>
                </c:pt>
                <c:pt idx="1">
                  <c:v>0.512968299711816</c:v>
                </c:pt>
                <c:pt idx="2">
                  <c:v>0.482176360225141</c:v>
                </c:pt>
                <c:pt idx="3">
                  <c:v>0.442697357756525</c:v>
                </c:pt>
                <c:pt idx="4">
                  <c:v>0.352447482159011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0.634657039711191</c:v>
                </c:pt>
                <c:pt idx="1">
                  <c:v>0.467213114754098</c:v>
                </c:pt>
                <c:pt idx="2">
                  <c:v>0.412068965517241</c:v>
                </c:pt>
                <c:pt idx="3">
                  <c:v>0.393042637999758</c:v>
                </c:pt>
                <c:pt idx="4">
                  <c:v>0.34727632114412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106536"/>
        <c:axId val="514109656"/>
      </c:barChart>
      <c:catAx>
        <c:axId val="514106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4109656"/>
        <c:crosses val="autoZero"/>
        <c:auto val="1"/>
        <c:lblAlgn val="ctr"/>
        <c:lblOffset val="100"/>
        <c:noMultiLvlLbl val="0"/>
      </c:catAx>
      <c:valAx>
        <c:axId val="5141096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4106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0.665168539325843</c:v>
                </c:pt>
                <c:pt idx="1">
                  <c:v>0.529933481152993</c:v>
                </c:pt>
                <c:pt idx="2">
                  <c:v>0.483826801300702</c:v>
                </c:pt>
                <c:pt idx="3">
                  <c:v>0.4637085729937</c:v>
                </c:pt>
                <c:pt idx="4">
                  <c:v>0.446866968004963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0.727272727272727</c:v>
                </c:pt>
                <c:pt idx="1">
                  <c:v>0.603389830508475</c:v>
                </c:pt>
                <c:pt idx="2">
                  <c:v>0.523654159869494</c:v>
                </c:pt>
                <c:pt idx="3">
                  <c:v>0.511165245635404</c:v>
                </c:pt>
                <c:pt idx="4">
                  <c:v>0.461064341551413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0.74639175257732</c:v>
                </c:pt>
                <c:pt idx="1">
                  <c:v>0.593877551020408</c:v>
                </c:pt>
                <c:pt idx="2">
                  <c:v>0.543516873889876</c:v>
                </c:pt>
                <c:pt idx="3">
                  <c:v>0.536439665471924</c:v>
                </c:pt>
                <c:pt idx="4">
                  <c:v>0.450442143093583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0.718546132339236</c:v>
                </c:pt>
                <c:pt idx="1">
                  <c:v>0.556692242114237</c:v>
                </c:pt>
                <c:pt idx="2">
                  <c:v>0.548659384309831</c:v>
                </c:pt>
                <c:pt idx="3">
                  <c:v>0.484399941953272</c:v>
                </c:pt>
                <c:pt idx="4">
                  <c:v>0.442308703655009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7155064"/>
        <c:axId val="487039000"/>
      </c:barChart>
      <c:catAx>
        <c:axId val="487155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87039000"/>
        <c:crosses val="autoZero"/>
        <c:auto val="1"/>
        <c:lblAlgn val="ctr"/>
        <c:lblOffset val="100"/>
        <c:noMultiLvlLbl val="0"/>
      </c:catAx>
      <c:valAx>
        <c:axId val="48703900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87155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0.669693911873528</c:v>
                </c:pt>
                <c:pt idx="1">
                  <c:v>0.568112400733048</c:v>
                </c:pt>
                <c:pt idx="2">
                  <c:v>0.540065968180054</c:v>
                </c:pt>
                <c:pt idx="3">
                  <c:v>0.506064735945486</c:v>
                </c:pt>
                <c:pt idx="4">
                  <c:v>0.458248327560848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0.738292011019284</c:v>
                </c:pt>
                <c:pt idx="1">
                  <c:v>0.559726962457338</c:v>
                </c:pt>
                <c:pt idx="2">
                  <c:v>0.594149908592322</c:v>
                </c:pt>
                <c:pt idx="3">
                  <c:v>0.504449388209121</c:v>
                </c:pt>
                <c:pt idx="4">
                  <c:v>0.49430763019782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0.70999115826702</c:v>
                </c:pt>
                <c:pt idx="1">
                  <c:v>0.584100418410042</c:v>
                </c:pt>
                <c:pt idx="2">
                  <c:v>0.5736</c:v>
                </c:pt>
                <c:pt idx="3">
                  <c:v>0.538446095161614</c:v>
                </c:pt>
                <c:pt idx="4">
                  <c:v>0.483513109414215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0.701827989211867</c:v>
                </c:pt>
                <c:pt idx="1">
                  <c:v>0.564615944666909</c:v>
                </c:pt>
                <c:pt idx="2">
                  <c:v>0.533520265103237</c:v>
                </c:pt>
                <c:pt idx="3">
                  <c:v>0.481698521456906</c:v>
                </c:pt>
                <c:pt idx="4">
                  <c:v>0.472678516702421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877544"/>
        <c:axId val="513880664"/>
      </c:barChart>
      <c:catAx>
        <c:axId val="513877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3880664"/>
        <c:crosses val="autoZero"/>
        <c:auto val="1"/>
        <c:lblAlgn val="ctr"/>
        <c:lblOffset val="100"/>
        <c:noMultiLvlLbl val="0"/>
      </c:catAx>
      <c:valAx>
        <c:axId val="5138806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3877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0.931</c:v>
                </c:pt>
                <c:pt idx="1">
                  <c:v>0.872</c:v>
                </c:pt>
                <c:pt idx="2">
                  <c:v>0.839</c:v>
                </c:pt>
                <c:pt idx="3">
                  <c:v>0.794</c:v>
                </c:pt>
                <c:pt idx="4">
                  <c:v>0.674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0.945</c:v>
                </c:pt>
                <c:pt idx="1">
                  <c:v>0.857</c:v>
                </c:pt>
                <c:pt idx="2">
                  <c:v>0.833</c:v>
                </c:pt>
                <c:pt idx="3">
                  <c:v>0.788</c:v>
                </c:pt>
                <c:pt idx="4">
                  <c:v>0.744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0.955</c:v>
                </c:pt>
                <c:pt idx="1">
                  <c:v>0.898</c:v>
                </c:pt>
                <c:pt idx="2">
                  <c:v>0.865</c:v>
                </c:pt>
                <c:pt idx="3">
                  <c:v>0.832</c:v>
                </c:pt>
                <c:pt idx="4">
                  <c:v>0.728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0.945</c:v>
                </c:pt>
                <c:pt idx="1">
                  <c:v>0.863</c:v>
                </c:pt>
                <c:pt idx="2">
                  <c:v>0.822</c:v>
                </c:pt>
                <c:pt idx="3">
                  <c:v>0.782</c:v>
                </c:pt>
                <c:pt idx="4">
                  <c:v>0.717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9554200"/>
        <c:axId val="479557320"/>
        <c:axId val="0"/>
      </c:bar3DChart>
      <c:catAx>
        <c:axId val="479554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557320"/>
        <c:crosses val="autoZero"/>
        <c:auto val="1"/>
        <c:lblAlgn val="ctr"/>
        <c:lblOffset val="100"/>
        <c:noMultiLvlLbl val="0"/>
      </c:catAx>
      <c:valAx>
        <c:axId val="4795573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5542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466.623376623377</c:v>
                </c:pt>
                <c:pt idx="1">
                  <c:v>452.278761061947</c:v>
                </c:pt>
                <c:pt idx="2">
                  <c:v>436.418962203716</c:v>
                </c:pt>
                <c:pt idx="3">
                  <c:v>423.5732899022795</c:v>
                </c:pt>
                <c:pt idx="4">
                  <c:v>425.678811537627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429.574468085106</c:v>
                </c:pt>
                <c:pt idx="1">
                  <c:v>424.197530864198</c:v>
                </c:pt>
                <c:pt idx="2">
                  <c:v>424.269005847953</c:v>
                </c:pt>
                <c:pt idx="3">
                  <c:v>414.21270718232</c:v>
                </c:pt>
                <c:pt idx="4">
                  <c:v>427.7063496876705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462.229299363057</c:v>
                </c:pt>
                <c:pt idx="1">
                  <c:v>441.404494382022</c:v>
                </c:pt>
                <c:pt idx="2">
                  <c:v>432.9961089494154</c:v>
                </c:pt>
                <c:pt idx="3">
                  <c:v>425.188575613328</c:v>
                </c:pt>
                <c:pt idx="4">
                  <c:v>426.7025524026805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468.168373151308</c:v>
                </c:pt>
                <c:pt idx="1">
                  <c:v>449.578947368421</c:v>
                </c:pt>
                <c:pt idx="2">
                  <c:v>431.746861924686</c:v>
                </c:pt>
                <c:pt idx="3">
                  <c:v>419.947756607253</c:v>
                </c:pt>
                <c:pt idx="4">
                  <c:v>424.607014313217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7172616"/>
        <c:axId val="487052648"/>
        <c:axId val="0"/>
      </c:bar3DChart>
      <c:catAx>
        <c:axId val="487172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87052648"/>
        <c:crosses val="autoZero"/>
        <c:auto val="1"/>
        <c:lblAlgn val="ctr"/>
        <c:lblOffset val="100"/>
        <c:noMultiLvlLbl val="0"/>
      </c:catAx>
      <c:valAx>
        <c:axId val="4870526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87172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483.8961038961039</c:v>
                </c:pt>
                <c:pt idx="1">
                  <c:v>460.022123893805</c:v>
                </c:pt>
                <c:pt idx="2">
                  <c:v>438.334401024984</c:v>
                </c:pt>
                <c:pt idx="3">
                  <c:v>424.006190941674</c:v>
                </c:pt>
                <c:pt idx="4">
                  <c:v>428.044680620323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438.5106382978719</c:v>
                </c:pt>
                <c:pt idx="1">
                  <c:v>433.333333333333</c:v>
                </c:pt>
                <c:pt idx="2">
                  <c:v>434.678362573099</c:v>
                </c:pt>
                <c:pt idx="3">
                  <c:v>422.872928176796</c:v>
                </c:pt>
                <c:pt idx="4">
                  <c:v>429.217517893971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485.7961783439486</c:v>
                </c:pt>
                <c:pt idx="1">
                  <c:v>455.7865168539325</c:v>
                </c:pt>
                <c:pt idx="2">
                  <c:v>451.111111111111</c:v>
                </c:pt>
                <c:pt idx="3">
                  <c:v>434.697912852435</c:v>
                </c:pt>
                <c:pt idx="4">
                  <c:v>426.2350256702795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495.0</c:v>
                </c:pt>
                <c:pt idx="1">
                  <c:v>456.906854130053</c:v>
                </c:pt>
                <c:pt idx="2">
                  <c:v>438.598326359833</c:v>
                </c:pt>
                <c:pt idx="3">
                  <c:v>425.709895513215</c:v>
                </c:pt>
                <c:pt idx="4">
                  <c:v>424.293846797823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838280"/>
        <c:axId val="513841400"/>
        <c:axId val="0"/>
      </c:bar3DChart>
      <c:catAx>
        <c:axId val="513838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3841400"/>
        <c:crosses val="autoZero"/>
        <c:auto val="1"/>
        <c:lblAlgn val="ctr"/>
        <c:lblOffset val="100"/>
        <c:noMultiLvlLbl val="0"/>
      </c:catAx>
      <c:valAx>
        <c:axId val="5138414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3838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497.9954954954945</c:v>
                </c:pt>
                <c:pt idx="1">
                  <c:v>476.1976549413739</c:v>
                </c:pt>
                <c:pt idx="2">
                  <c:v>474.805378627035</c:v>
                </c:pt>
                <c:pt idx="3">
                  <c:v>467.2711163614874</c:v>
                </c:pt>
                <c:pt idx="4">
                  <c:v>480.538583614362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460.4741379310339</c:v>
                </c:pt>
                <c:pt idx="1">
                  <c:v>458.370786516854</c:v>
                </c:pt>
                <c:pt idx="2">
                  <c:v>444.04984423676</c:v>
                </c:pt>
                <c:pt idx="3">
                  <c:v>450.865766481334</c:v>
                </c:pt>
                <c:pt idx="4">
                  <c:v>477.7190775681339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495.552486187845</c:v>
                </c:pt>
                <c:pt idx="1">
                  <c:v>482.9553264604805</c:v>
                </c:pt>
                <c:pt idx="2">
                  <c:v>473.4967320261435</c:v>
                </c:pt>
                <c:pt idx="3">
                  <c:v>470.9866327180135</c:v>
                </c:pt>
                <c:pt idx="4">
                  <c:v>475.813208735825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513.1322957198435</c:v>
                </c:pt>
                <c:pt idx="1">
                  <c:v>493.369065849923</c:v>
                </c:pt>
                <c:pt idx="2">
                  <c:v>483.248868778281</c:v>
                </c:pt>
                <c:pt idx="3">
                  <c:v>473.833932853717</c:v>
                </c:pt>
                <c:pt idx="4">
                  <c:v>471.176645460491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4235000"/>
        <c:axId val="514238120"/>
        <c:axId val="0"/>
      </c:bar3DChart>
      <c:catAx>
        <c:axId val="514235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4238120"/>
        <c:crosses val="autoZero"/>
        <c:auto val="1"/>
        <c:lblAlgn val="ctr"/>
        <c:lblOffset val="100"/>
        <c:noMultiLvlLbl val="0"/>
      </c:catAx>
      <c:valAx>
        <c:axId val="51423812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4235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511.846846846847</c:v>
                </c:pt>
                <c:pt idx="1">
                  <c:v>483.389121338912</c:v>
                </c:pt>
                <c:pt idx="2">
                  <c:v>475.259992925363</c:v>
                </c:pt>
                <c:pt idx="3">
                  <c:v>464.0945067926755</c:v>
                </c:pt>
                <c:pt idx="4">
                  <c:v>477.858559809562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468.2327586206895</c:v>
                </c:pt>
                <c:pt idx="1">
                  <c:v>462.303370786517</c:v>
                </c:pt>
                <c:pt idx="2">
                  <c:v>455.295950155763</c:v>
                </c:pt>
                <c:pt idx="3">
                  <c:v>456.8864177918975</c:v>
                </c:pt>
                <c:pt idx="4">
                  <c:v>475.603018586668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522.2375690607729</c:v>
                </c:pt>
                <c:pt idx="1">
                  <c:v>510.996563573883</c:v>
                </c:pt>
                <c:pt idx="2">
                  <c:v>493.562091503268</c:v>
                </c:pt>
                <c:pt idx="3">
                  <c:v>476.549968173138</c:v>
                </c:pt>
                <c:pt idx="4">
                  <c:v>471.649868766404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519.896238651102</c:v>
                </c:pt>
                <c:pt idx="1">
                  <c:v>499.494640122511</c:v>
                </c:pt>
                <c:pt idx="2">
                  <c:v>486.705882352941</c:v>
                </c:pt>
                <c:pt idx="3">
                  <c:v>477.8903206472875</c:v>
                </c:pt>
                <c:pt idx="4">
                  <c:v>467.4007134363845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4269736"/>
        <c:axId val="514272856"/>
        <c:axId val="0"/>
      </c:bar3DChart>
      <c:catAx>
        <c:axId val="514269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4272856"/>
        <c:crosses val="autoZero"/>
        <c:auto val="1"/>
        <c:lblAlgn val="ctr"/>
        <c:lblOffset val="100"/>
        <c:noMultiLvlLbl val="0"/>
      </c:catAx>
      <c:valAx>
        <c:axId val="5142728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4269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527.197388247112</c:v>
                </c:pt>
                <c:pt idx="1">
                  <c:v>517.8100358422935</c:v>
                </c:pt>
                <c:pt idx="2">
                  <c:v>516.28704867972</c:v>
                </c:pt>
                <c:pt idx="3">
                  <c:v>520.070702309609</c:v>
                </c:pt>
                <c:pt idx="4">
                  <c:v>536.628003314002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509.626865671642</c:v>
                </c:pt>
                <c:pt idx="1">
                  <c:v>497.073170731707</c:v>
                </c:pt>
                <c:pt idx="2">
                  <c:v>486.215384615385</c:v>
                </c:pt>
                <c:pt idx="3">
                  <c:v>498.412348401323</c:v>
                </c:pt>
                <c:pt idx="4">
                  <c:v>528.094382337153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527.294264339152</c:v>
                </c:pt>
                <c:pt idx="1">
                  <c:v>522.636103151862</c:v>
                </c:pt>
                <c:pt idx="2">
                  <c:v>516.3179916317985</c:v>
                </c:pt>
                <c:pt idx="3">
                  <c:v>517.834763148079</c:v>
                </c:pt>
                <c:pt idx="4">
                  <c:v>528.8062957338115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550.64901793339</c:v>
                </c:pt>
                <c:pt idx="1">
                  <c:v>534.9032258064515</c:v>
                </c:pt>
                <c:pt idx="2">
                  <c:v>528.647873865265</c:v>
                </c:pt>
                <c:pt idx="3">
                  <c:v>522.441033320854</c:v>
                </c:pt>
                <c:pt idx="4">
                  <c:v>523.628817845795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8397048"/>
        <c:axId val="518402792"/>
        <c:axId val="0"/>
      </c:bar3DChart>
      <c:catAx>
        <c:axId val="518397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8402792"/>
        <c:crosses val="autoZero"/>
        <c:auto val="1"/>
        <c:lblAlgn val="ctr"/>
        <c:lblOffset val="100"/>
        <c:noMultiLvlLbl val="0"/>
      </c:catAx>
      <c:valAx>
        <c:axId val="5184027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8397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546.238071320944</c:v>
                </c:pt>
                <c:pt idx="1">
                  <c:v>525.759856630824</c:v>
                </c:pt>
                <c:pt idx="2">
                  <c:v>518.327645051195</c:v>
                </c:pt>
                <c:pt idx="3">
                  <c:v>514.5239698357115</c:v>
                </c:pt>
                <c:pt idx="4">
                  <c:v>530.787552425827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511.119402985075</c:v>
                </c:pt>
                <c:pt idx="1">
                  <c:v>499.024390243902</c:v>
                </c:pt>
                <c:pt idx="2">
                  <c:v>492.4</c:v>
                </c:pt>
                <c:pt idx="3">
                  <c:v>502.370452039691</c:v>
                </c:pt>
                <c:pt idx="4">
                  <c:v>525.059394618311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558.206724782067</c:v>
                </c:pt>
                <c:pt idx="1">
                  <c:v>543.4383954154729</c:v>
                </c:pt>
                <c:pt idx="2">
                  <c:v>540.264993026499</c:v>
                </c:pt>
                <c:pt idx="3">
                  <c:v>524.15548098434</c:v>
                </c:pt>
                <c:pt idx="4">
                  <c:v>522.419506268294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554.289069171648</c:v>
                </c:pt>
                <c:pt idx="1">
                  <c:v>541.843971631206</c:v>
                </c:pt>
                <c:pt idx="2">
                  <c:v>533.640707118968</c:v>
                </c:pt>
                <c:pt idx="3">
                  <c:v>525.568032940296</c:v>
                </c:pt>
                <c:pt idx="4">
                  <c:v>517.834770767136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8564456"/>
        <c:axId val="518567576"/>
        <c:axId val="0"/>
      </c:bar3DChart>
      <c:catAx>
        <c:axId val="518564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8567576"/>
        <c:crosses val="autoZero"/>
        <c:auto val="1"/>
        <c:lblAlgn val="ctr"/>
        <c:lblOffset val="100"/>
        <c:noMultiLvlLbl val="0"/>
      </c:catAx>
      <c:valAx>
        <c:axId val="51856757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8564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483.8961038961039</c:v>
                </c:pt>
                <c:pt idx="1">
                  <c:v>460.022123893805</c:v>
                </c:pt>
                <c:pt idx="2">
                  <c:v>438.334401024984</c:v>
                </c:pt>
                <c:pt idx="3">
                  <c:v>424.0061909416742</c:v>
                </c:pt>
                <c:pt idx="4">
                  <c:v>428.044680620323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511.846846846847</c:v>
                </c:pt>
                <c:pt idx="1">
                  <c:v>483.389121338912</c:v>
                </c:pt>
                <c:pt idx="2">
                  <c:v>475.259992925363</c:v>
                </c:pt>
                <c:pt idx="3">
                  <c:v>464.0945067926756</c:v>
                </c:pt>
                <c:pt idx="4">
                  <c:v>477.858559809562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546.238071320944</c:v>
                </c:pt>
                <c:pt idx="1">
                  <c:v>525.759856630824</c:v>
                </c:pt>
                <c:pt idx="2">
                  <c:v>518.327645051195</c:v>
                </c:pt>
                <c:pt idx="3">
                  <c:v>514.5239698357116</c:v>
                </c:pt>
                <c:pt idx="4">
                  <c:v>530.787552425827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4808744"/>
        <c:axId val="534205464"/>
        <c:axId val="0"/>
      </c:bar3DChart>
      <c:catAx>
        <c:axId val="514808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34205464"/>
        <c:crosses val="autoZero"/>
        <c:auto val="1"/>
        <c:lblAlgn val="ctr"/>
        <c:lblOffset val="100"/>
        <c:noMultiLvlLbl val="0"/>
      </c:catAx>
      <c:valAx>
        <c:axId val="5342054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4808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466.623376623377</c:v>
                </c:pt>
                <c:pt idx="1">
                  <c:v>452.278761061947</c:v>
                </c:pt>
                <c:pt idx="2">
                  <c:v>436.418962203716</c:v>
                </c:pt>
                <c:pt idx="3">
                  <c:v>423.5732899022796</c:v>
                </c:pt>
                <c:pt idx="4">
                  <c:v>425.678811537627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497.9954954954946</c:v>
                </c:pt>
                <c:pt idx="1">
                  <c:v>476.1976549413739</c:v>
                </c:pt>
                <c:pt idx="2">
                  <c:v>474.805378627035</c:v>
                </c:pt>
                <c:pt idx="3">
                  <c:v>467.2711163614875</c:v>
                </c:pt>
                <c:pt idx="4">
                  <c:v>480.538583614362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527.197388247112</c:v>
                </c:pt>
                <c:pt idx="1">
                  <c:v>517.8100358422936</c:v>
                </c:pt>
                <c:pt idx="2">
                  <c:v>516.28704867972</c:v>
                </c:pt>
                <c:pt idx="3">
                  <c:v>520.070702309609</c:v>
                </c:pt>
                <c:pt idx="4">
                  <c:v>536.628003314002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8617224"/>
        <c:axId val="518718328"/>
        <c:axId val="0"/>
      </c:bar3DChart>
      <c:catAx>
        <c:axId val="518617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8718328"/>
        <c:crosses val="autoZero"/>
        <c:auto val="1"/>
        <c:lblAlgn val="ctr"/>
        <c:lblOffset val="100"/>
        <c:noMultiLvlLbl val="0"/>
      </c:catAx>
      <c:valAx>
        <c:axId val="51871832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8617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438.5106382978719</c:v>
                </c:pt>
                <c:pt idx="1">
                  <c:v>433.333333333333</c:v>
                </c:pt>
                <c:pt idx="2">
                  <c:v>434.678362573099</c:v>
                </c:pt>
                <c:pt idx="3">
                  <c:v>422.872928176796</c:v>
                </c:pt>
                <c:pt idx="4">
                  <c:v>429.217517893971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468.2327586206896</c:v>
                </c:pt>
                <c:pt idx="1">
                  <c:v>462.303370786517</c:v>
                </c:pt>
                <c:pt idx="2">
                  <c:v>455.295950155763</c:v>
                </c:pt>
                <c:pt idx="3">
                  <c:v>456.8864177918976</c:v>
                </c:pt>
                <c:pt idx="4">
                  <c:v>475.603018586668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511.119402985075</c:v>
                </c:pt>
                <c:pt idx="1">
                  <c:v>499.024390243902</c:v>
                </c:pt>
                <c:pt idx="2">
                  <c:v>492.4</c:v>
                </c:pt>
                <c:pt idx="3">
                  <c:v>502.370452039691</c:v>
                </c:pt>
                <c:pt idx="4">
                  <c:v>525.059394618311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1700936"/>
        <c:axId val="518057352"/>
        <c:axId val="0"/>
      </c:bar3DChart>
      <c:catAx>
        <c:axId val="491700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8057352"/>
        <c:crosses val="autoZero"/>
        <c:auto val="1"/>
        <c:lblAlgn val="ctr"/>
        <c:lblOffset val="100"/>
        <c:noMultiLvlLbl val="0"/>
      </c:catAx>
      <c:valAx>
        <c:axId val="51805735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91700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429.574468085106</c:v>
                </c:pt>
                <c:pt idx="1">
                  <c:v>424.197530864198</c:v>
                </c:pt>
                <c:pt idx="2">
                  <c:v>424.269005847953</c:v>
                </c:pt>
                <c:pt idx="3">
                  <c:v>414.21270718232</c:v>
                </c:pt>
                <c:pt idx="4">
                  <c:v>427.7063496876706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460.4741379310339</c:v>
                </c:pt>
                <c:pt idx="1">
                  <c:v>458.370786516854</c:v>
                </c:pt>
                <c:pt idx="2">
                  <c:v>444.04984423676</c:v>
                </c:pt>
                <c:pt idx="3">
                  <c:v>450.865766481334</c:v>
                </c:pt>
                <c:pt idx="4">
                  <c:v>477.7190775681339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509.626865671642</c:v>
                </c:pt>
                <c:pt idx="1">
                  <c:v>497.073170731707</c:v>
                </c:pt>
                <c:pt idx="2">
                  <c:v>486.215384615385</c:v>
                </c:pt>
                <c:pt idx="3">
                  <c:v>498.412348401323</c:v>
                </c:pt>
                <c:pt idx="4">
                  <c:v>528.094382337153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1217208"/>
        <c:axId val="518673112"/>
        <c:axId val="0"/>
      </c:bar3DChart>
      <c:catAx>
        <c:axId val="491217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8673112"/>
        <c:crosses val="autoZero"/>
        <c:auto val="1"/>
        <c:lblAlgn val="ctr"/>
        <c:lblOffset val="100"/>
        <c:noMultiLvlLbl val="0"/>
      </c:catAx>
      <c:valAx>
        <c:axId val="5186731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91217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Visual 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0.0685395497110978</c:v>
                </c:pt>
                <c:pt idx="1">
                  <c:v>0.127691595276684</c:v>
                </c:pt>
                <c:pt idx="2">
                  <c:v>0.160814103482872</c:v>
                </c:pt>
                <c:pt idx="3">
                  <c:v>0.205824313819291</c:v>
                </c:pt>
                <c:pt idx="4">
                  <c:v>0.326048189773151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0.0553745928338762</c:v>
                </c:pt>
                <c:pt idx="1">
                  <c:v>0.142676767676768</c:v>
                </c:pt>
                <c:pt idx="2">
                  <c:v>0.167398119122257</c:v>
                </c:pt>
                <c:pt idx="3">
                  <c:v>0.212317666126418</c:v>
                </c:pt>
                <c:pt idx="4">
                  <c:v>0.256232290107931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Theatre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0.0448383733055266</c:v>
                </c:pt>
                <c:pt idx="1">
                  <c:v>0.101782363977486</c:v>
                </c:pt>
                <c:pt idx="2">
                  <c:v>0.135338345864662</c:v>
                </c:pt>
                <c:pt idx="3">
                  <c:v>0.168397369331949</c:v>
                </c:pt>
                <c:pt idx="4">
                  <c:v>0.272344120253966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Music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0.0549410029498525</c:v>
                </c:pt>
                <c:pt idx="1">
                  <c:v>0.137024094169579</c:v>
                </c:pt>
                <c:pt idx="2">
                  <c:v>0.177670793214122</c:v>
                </c:pt>
                <c:pt idx="3">
                  <c:v>0.217359959628001</c:v>
                </c:pt>
                <c:pt idx="4">
                  <c:v>0.283149998966807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9613016"/>
        <c:axId val="479616136"/>
        <c:axId val="0"/>
      </c:bar3DChart>
      <c:catAx>
        <c:axId val="479613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616136"/>
        <c:crosses val="autoZero"/>
        <c:auto val="1"/>
        <c:lblAlgn val="ctr"/>
        <c:lblOffset val="100"/>
        <c:noMultiLvlLbl val="0"/>
      </c:catAx>
      <c:valAx>
        <c:axId val="4796161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796130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462.229299363057</c:v>
                </c:pt>
                <c:pt idx="1">
                  <c:v>441.404494382022</c:v>
                </c:pt>
                <c:pt idx="2">
                  <c:v>432.9961089494155</c:v>
                </c:pt>
                <c:pt idx="3">
                  <c:v>425.188575613328</c:v>
                </c:pt>
                <c:pt idx="4">
                  <c:v>426.7025524026806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495.552486187845</c:v>
                </c:pt>
                <c:pt idx="1">
                  <c:v>482.9553264604806</c:v>
                </c:pt>
                <c:pt idx="2">
                  <c:v>473.4967320261436</c:v>
                </c:pt>
                <c:pt idx="3">
                  <c:v>470.9866327180136</c:v>
                </c:pt>
                <c:pt idx="4">
                  <c:v>475.813208735825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527.294264339152</c:v>
                </c:pt>
                <c:pt idx="1">
                  <c:v>522.636103151862</c:v>
                </c:pt>
                <c:pt idx="2">
                  <c:v>516.3179916317986</c:v>
                </c:pt>
                <c:pt idx="3">
                  <c:v>517.834763148079</c:v>
                </c:pt>
                <c:pt idx="4">
                  <c:v>528.8062957338116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8062168"/>
        <c:axId val="518926440"/>
        <c:axId val="0"/>
      </c:bar3DChart>
      <c:catAx>
        <c:axId val="518062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8926440"/>
        <c:crosses val="autoZero"/>
        <c:auto val="1"/>
        <c:lblAlgn val="ctr"/>
        <c:lblOffset val="100"/>
        <c:noMultiLvlLbl val="0"/>
      </c:catAx>
      <c:valAx>
        <c:axId val="5189264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8062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485.7961783439486</c:v>
                </c:pt>
                <c:pt idx="1">
                  <c:v>455.7865168539326</c:v>
                </c:pt>
                <c:pt idx="2">
                  <c:v>451.111111111111</c:v>
                </c:pt>
                <c:pt idx="3">
                  <c:v>434.697912852435</c:v>
                </c:pt>
                <c:pt idx="4">
                  <c:v>426.2350256702796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522.2375690607729</c:v>
                </c:pt>
                <c:pt idx="1">
                  <c:v>510.996563573883</c:v>
                </c:pt>
                <c:pt idx="2">
                  <c:v>493.562091503268</c:v>
                </c:pt>
                <c:pt idx="3">
                  <c:v>476.549968173138</c:v>
                </c:pt>
                <c:pt idx="4">
                  <c:v>471.649868766404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558.206724782067</c:v>
                </c:pt>
                <c:pt idx="1">
                  <c:v>543.4383954154729</c:v>
                </c:pt>
                <c:pt idx="2">
                  <c:v>540.264993026499</c:v>
                </c:pt>
                <c:pt idx="3">
                  <c:v>524.15548098434</c:v>
                </c:pt>
                <c:pt idx="4">
                  <c:v>522.419506268294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1215880"/>
        <c:axId val="491682568"/>
        <c:axId val="0"/>
      </c:bar3DChart>
      <c:catAx>
        <c:axId val="491215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91682568"/>
        <c:crosses val="autoZero"/>
        <c:auto val="1"/>
        <c:lblAlgn val="ctr"/>
        <c:lblOffset val="100"/>
        <c:noMultiLvlLbl val="0"/>
      </c:catAx>
      <c:valAx>
        <c:axId val="49168256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91215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495.0</c:v>
                </c:pt>
                <c:pt idx="1">
                  <c:v>456.906854130053</c:v>
                </c:pt>
                <c:pt idx="2">
                  <c:v>438.598326359833</c:v>
                </c:pt>
                <c:pt idx="3">
                  <c:v>425.709895513215</c:v>
                </c:pt>
                <c:pt idx="4">
                  <c:v>424.293846797823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519.896238651102</c:v>
                </c:pt>
                <c:pt idx="1">
                  <c:v>499.494640122511</c:v>
                </c:pt>
                <c:pt idx="2">
                  <c:v>486.705882352941</c:v>
                </c:pt>
                <c:pt idx="3">
                  <c:v>477.8903206472876</c:v>
                </c:pt>
                <c:pt idx="4">
                  <c:v>467.4007134363846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554.289069171648</c:v>
                </c:pt>
                <c:pt idx="1">
                  <c:v>541.843971631206</c:v>
                </c:pt>
                <c:pt idx="2">
                  <c:v>533.640707118968</c:v>
                </c:pt>
                <c:pt idx="3">
                  <c:v>525.568032940296</c:v>
                </c:pt>
                <c:pt idx="4">
                  <c:v>517.834770767136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9712264"/>
        <c:axId val="519715272"/>
        <c:axId val="0"/>
      </c:bar3DChart>
      <c:catAx>
        <c:axId val="519712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715272"/>
        <c:crosses val="autoZero"/>
        <c:auto val="1"/>
        <c:lblAlgn val="ctr"/>
        <c:lblOffset val="100"/>
        <c:noMultiLvlLbl val="0"/>
      </c:catAx>
      <c:valAx>
        <c:axId val="5197152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712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468.168373151308</c:v>
                </c:pt>
                <c:pt idx="1">
                  <c:v>449.578947368421</c:v>
                </c:pt>
                <c:pt idx="2">
                  <c:v>431.746861924686</c:v>
                </c:pt>
                <c:pt idx="3">
                  <c:v>419.947756607253</c:v>
                </c:pt>
                <c:pt idx="4">
                  <c:v>424.607014313217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513.1322957198436</c:v>
                </c:pt>
                <c:pt idx="1">
                  <c:v>493.369065849923</c:v>
                </c:pt>
                <c:pt idx="2">
                  <c:v>483.248868778281</c:v>
                </c:pt>
                <c:pt idx="3">
                  <c:v>473.833932853717</c:v>
                </c:pt>
                <c:pt idx="4">
                  <c:v>471.176645460491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550.64901793339</c:v>
                </c:pt>
                <c:pt idx="1">
                  <c:v>534.9032258064516</c:v>
                </c:pt>
                <c:pt idx="2">
                  <c:v>528.647873865265</c:v>
                </c:pt>
                <c:pt idx="3">
                  <c:v>522.441033320854</c:v>
                </c:pt>
                <c:pt idx="4">
                  <c:v>523.628817845795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3990552"/>
        <c:axId val="543981176"/>
        <c:axId val="0"/>
      </c:bar3DChart>
      <c:catAx>
        <c:axId val="543990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43981176"/>
        <c:crosses val="autoZero"/>
        <c:auto val="1"/>
        <c:lblAlgn val="ctr"/>
        <c:lblOffset val="100"/>
        <c:noMultiLvlLbl val="0"/>
      </c:catAx>
      <c:valAx>
        <c:axId val="54398117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43990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483.0</c:v>
                </c:pt>
                <c:pt idx="1">
                  <c:v>477.0</c:v>
                </c:pt>
                <c:pt idx="2">
                  <c:v>455.0</c:v>
                </c:pt>
                <c:pt idx="3">
                  <c:v>446.0</c:v>
                </c:pt>
                <c:pt idx="4">
                  <c:v>456.0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466.623376623377</c:v>
                </c:pt>
                <c:pt idx="1">
                  <c:v>452.278761061947</c:v>
                </c:pt>
                <c:pt idx="2">
                  <c:v>436.418962203716</c:v>
                </c:pt>
                <c:pt idx="3">
                  <c:v>423.5732899022797</c:v>
                </c:pt>
                <c:pt idx="4">
                  <c:v>425.678811537627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19472264"/>
        <c:axId val="519488024"/>
        <c:axId val="0"/>
      </c:bar3DChart>
      <c:catAx>
        <c:axId val="519472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488024"/>
        <c:crosses val="autoZero"/>
        <c:auto val="1"/>
        <c:lblAlgn val="ctr"/>
        <c:lblOffset val="100"/>
        <c:noMultiLvlLbl val="0"/>
      </c:catAx>
      <c:valAx>
        <c:axId val="519488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9472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501.0</c:v>
                </c:pt>
                <c:pt idx="1">
                  <c:v>492.0</c:v>
                </c:pt>
                <c:pt idx="2">
                  <c:v>465.0</c:v>
                </c:pt>
                <c:pt idx="3">
                  <c:v>451.0</c:v>
                </c:pt>
                <c:pt idx="4">
                  <c:v>461.0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483.8961038961039</c:v>
                </c:pt>
                <c:pt idx="1">
                  <c:v>460.022123893805</c:v>
                </c:pt>
                <c:pt idx="2">
                  <c:v>438.334401024984</c:v>
                </c:pt>
                <c:pt idx="3">
                  <c:v>424.0061909416744</c:v>
                </c:pt>
                <c:pt idx="4">
                  <c:v>428.044680620323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492471480"/>
        <c:axId val="543728520"/>
        <c:axId val="0"/>
      </c:bar3DChart>
      <c:catAx>
        <c:axId val="492471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43728520"/>
        <c:crosses val="autoZero"/>
        <c:auto val="1"/>
        <c:lblAlgn val="ctr"/>
        <c:lblOffset val="100"/>
        <c:noMultiLvlLbl val="0"/>
      </c:catAx>
      <c:valAx>
        <c:axId val="543728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92471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507.0</c:v>
                </c:pt>
                <c:pt idx="1">
                  <c:v>493.0</c:v>
                </c:pt>
                <c:pt idx="2">
                  <c:v>497.0</c:v>
                </c:pt>
                <c:pt idx="3">
                  <c:v>494.0</c:v>
                </c:pt>
                <c:pt idx="4">
                  <c:v>500.0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497.9954954954947</c:v>
                </c:pt>
                <c:pt idx="1">
                  <c:v>476.1976549413739</c:v>
                </c:pt>
                <c:pt idx="2">
                  <c:v>474.805378627035</c:v>
                </c:pt>
                <c:pt idx="3">
                  <c:v>467.2711163614877</c:v>
                </c:pt>
                <c:pt idx="4">
                  <c:v>480.538583614362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2902392"/>
        <c:axId val="532692424"/>
        <c:axId val="0"/>
      </c:bar3DChart>
      <c:catAx>
        <c:axId val="572902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32692424"/>
        <c:crosses val="autoZero"/>
        <c:auto val="1"/>
        <c:lblAlgn val="ctr"/>
        <c:lblOffset val="100"/>
        <c:noMultiLvlLbl val="0"/>
      </c:catAx>
      <c:valAx>
        <c:axId val="532692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2902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527.0</c:v>
                </c:pt>
                <c:pt idx="1">
                  <c:v>505.0</c:v>
                </c:pt>
                <c:pt idx="2">
                  <c:v>500.0</c:v>
                </c:pt>
                <c:pt idx="3">
                  <c:v>495.0</c:v>
                </c:pt>
                <c:pt idx="4">
                  <c:v>500.0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511.846846846847</c:v>
                </c:pt>
                <c:pt idx="1">
                  <c:v>483.389121338912</c:v>
                </c:pt>
                <c:pt idx="2">
                  <c:v>475.259992925363</c:v>
                </c:pt>
                <c:pt idx="3">
                  <c:v>464.0945067926757</c:v>
                </c:pt>
                <c:pt idx="4">
                  <c:v>477.858559809562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2675864"/>
        <c:axId val="572991560"/>
        <c:axId val="0"/>
      </c:bar3DChart>
      <c:catAx>
        <c:axId val="572675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2991560"/>
        <c:crosses val="autoZero"/>
        <c:auto val="1"/>
        <c:lblAlgn val="ctr"/>
        <c:lblOffset val="100"/>
        <c:noMultiLvlLbl val="0"/>
      </c:catAx>
      <c:valAx>
        <c:axId val="572991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2675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539.0</c:v>
                </c:pt>
                <c:pt idx="1">
                  <c:v>537.0</c:v>
                </c:pt>
                <c:pt idx="2">
                  <c:v>532.0</c:v>
                </c:pt>
                <c:pt idx="3">
                  <c:v>539.0</c:v>
                </c:pt>
                <c:pt idx="4">
                  <c:v>549.0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527.197388247112</c:v>
                </c:pt>
                <c:pt idx="1">
                  <c:v>517.8100358422937</c:v>
                </c:pt>
                <c:pt idx="2">
                  <c:v>516.28704867972</c:v>
                </c:pt>
                <c:pt idx="3">
                  <c:v>520.070702309609</c:v>
                </c:pt>
                <c:pt idx="4">
                  <c:v>536.628003314002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036952"/>
        <c:axId val="573039960"/>
        <c:axId val="0"/>
      </c:bar3DChart>
      <c:catAx>
        <c:axId val="573036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039960"/>
        <c:crosses val="autoZero"/>
        <c:auto val="1"/>
        <c:lblAlgn val="ctr"/>
        <c:lblOffset val="100"/>
        <c:noMultiLvlLbl val="0"/>
      </c:catAx>
      <c:valAx>
        <c:axId val="573039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036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470618725919"/>
          <c:y val="0.053302554955144"/>
          <c:w val="0.735974912314045"/>
          <c:h val="0.810985482698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555.0</c:v>
                </c:pt>
                <c:pt idx="1">
                  <c:v>540.0</c:v>
                </c:pt>
                <c:pt idx="2">
                  <c:v>534.0</c:v>
                </c:pt>
                <c:pt idx="3">
                  <c:v>533.0</c:v>
                </c:pt>
                <c:pt idx="4">
                  <c:v>541.0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4 or more</c:v>
                </c:pt>
                <c:pt idx="1">
                  <c:v>2.5 - 3</c:v>
                </c:pt>
                <c:pt idx="2">
                  <c:v>1.5 - 2</c:v>
                </c:pt>
                <c:pt idx="3">
                  <c:v>.5 - 1</c:v>
                </c:pt>
                <c:pt idx="4">
                  <c:v>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546.238071320944</c:v>
                </c:pt>
                <c:pt idx="1">
                  <c:v>525.759856630824</c:v>
                </c:pt>
                <c:pt idx="2">
                  <c:v>518.327645051195</c:v>
                </c:pt>
                <c:pt idx="3">
                  <c:v>514.5239698357117</c:v>
                </c:pt>
                <c:pt idx="4">
                  <c:v>530.787552425827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573070744"/>
        <c:axId val="573073752"/>
        <c:axId val="0"/>
      </c:bar3DChart>
      <c:catAx>
        <c:axId val="573070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073752"/>
        <c:crosses val="autoZero"/>
        <c:auto val="1"/>
        <c:lblAlgn val="ctr"/>
        <c:lblOffset val="100"/>
        <c:noMultiLvlLbl val="0"/>
      </c:catAx>
      <c:valAx>
        <c:axId val="573073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73070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8973D-89D7-2742-A8E1-9A967C8A8B7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5DEBB-7D53-2C44-AB97-D534D3C7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2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r>
              <a:rPr lang="en-US" baseline="0" dirty="0" smtClean="0"/>
              <a:t> describes an analysis of data from two different academic years of 12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public school student populations from the state of Florida.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study includes </a:t>
            </a:r>
            <a:r>
              <a:rPr lang="en-US" sz="1200" dirty="0" smtClean="0"/>
              <a:t>Information from the 2007-08 Cohort  study based on 188,859 12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Students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Information from the 2010-2011 Cohort  Based on 197,932 12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students</a:t>
            </a:r>
          </a:p>
          <a:p>
            <a:endParaRPr lang="en-US" dirty="0" smtClean="0"/>
          </a:p>
          <a:p>
            <a:r>
              <a:rPr lang="en-US" dirty="0" smtClean="0"/>
              <a:t>The analysis was conducted by Dr. Steven Kelly from Florida State University.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6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Circles on separate slide,</a:t>
            </a:r>
            <a:r>
              <a:rPr lang="en-US" baseline="0" dirty="0" smtClean="0"/>
              <a:t> one for each discipline.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Circles on separate slide,</a:t>
            </a:r>
            <a:r>
              <a:rPr lang="en-US" baseline="0" dirty="0" smtClean="0"/>
              <a:t> one for each discipline.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Circles on separate slide,</a:t>
            </a:r>
            <a:r>
              <a:rPr lang="en-US" baseline="0" dirty="0" smtClean="0"/>
              <a:t> one for each discipline.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mean Cumulative</a:t>
            </a:r>
            <a:r>
              <a:rPr lang="en-US" baseline="0" dirty="0" smtClean="0"/>
              <a:t> Grade Point Average un-weighted continued to increase for the cohort taking additional arts-related courses.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 to all students, those students that met Bright Futures criteria also showed</a:t>
            </a:r>
            <a:r>
              <a:rPr lang="en-US" baseline="0" dirty="0" smtClean="0"/>
              <a:t> an increase in Grade Point Average with more arts credits taken.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comparative data between Bright</a:t>
            </a:r>
            <a:r>
              <a:rPr lang="en-US" baseline="0" dirty="0" smtClean="0"/>
              <a:t> Futures Students versus Students not meeting Bright Futures criteria, both groups had improved GPAs in all four arts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graduation rate improves</a:t>
            </a:r>
            <a:r>
              <a:rPr lang="en-US" baseline="0" dirty="0" smtClean="0"/>
              <a:t> as students take more arts credits.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more a arts-related</a:t>
            </a:r>
            <a:r>
              <a:rPr lang="en-US" baseline="0" dirty="0" smtClean="0"/>
              <a:t> credits the lower the drop-out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number of s</a:t>
            </a:r>
            <a:r>
              <a:rPr lang="en-US" dirty="0" smtClean="0"/>
              <a:t>tudents</a:t>
            </a:r>
            <a:r>
              <a:rPr lang="en-US" baseline="0" dirty="0" smtClean="0"/>
              <a:t> on free and or reduced lunch increased since the 2007-08 cohort study.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on free and/or reduced lunch had a higher GPA with the more arts-related credits taken in all four arts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DEBB-7D53-2C44-AB97-D534D3C7C3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7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563C-F1D7-7346-8340-5CC391245B6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708-1A5E-B245-A732-3D4B421F4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563C-F1D7-7346-8340-5CC391245B6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708-1A5E-B245-A732-3D4B421F4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563C-F1D7-7346-8340-5CC391245B6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708-1A5E-B245-A732-3D4B421F4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563C-F1D7-7346-8340-5CC391245B6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708-1A5E-B245-A732-3D4B421F4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563C-F1D7-7346-8340-5CC391245B6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708-1A5E-B245-A732-3D4B421F4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563C-F1D7-7346-8340-5CC391245B6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708-1A5E-B245-A732-3D4B421F4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563C-F1D7-7346-8340-5CC391245B6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708-1A5E-B245-A732-3D4B421F4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563C-F1D7-7346-8340-5CC391245B6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708-1A5E-B245-A732-3D4B421F4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563C-F1D7-7346-8340-5CC391245B6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708-1A5E-B245-A732-3D4B421F4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563C-F1D7-7346-8340-5CC391245B6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708-1A5E-B245-A732-3D4B421F4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563C-F1D7-7346-8340-5CC391245B6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708-1A5E-B245-A732-3D4B421F4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563C-F1D7-7346-8340-5CC391245B61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4708-1A5E-B245-A732-3D4B421F4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6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chart" Target="../charts/chart17.xml"/><Relationship Id="rId5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4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chart" Target="../charts/chart24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5.xml"/><Relationship Id="rId3" Type="http://schemas.openxmlformats.org/officeDocument/2006/relationships/chart" Target="../charts/char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7.xml"/><Relationship Id="rId3" Type="http://schemas.openxmlformats.org/officeDocument/2006/relationships/chart" Target="../charts/char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9.xml"/><Relationship Id="rId3" Type="http://schemas.openxmlformats.org/officeDocument/2006/relationships/chart" Target="../charts/char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1.xml"/><Relationship Id="rId3" Type="http://schemas.openxmlformats.org/officeDocument/2006/relationships/chart" Target="../charts/char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5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44.xml"/><Relationship Id="rId12" Type="http://schemas.openxmlformats.org/officeDocument/2006/relationships/chart" Target="../charts/chart45.xml"/><Relationship Id="rId13" Type="http://schemas.openxmlformats.org/officeDocument/2006/relationships/chart" Target="../charts/chart4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36.xml"/><Relationship Id="rId4" Type="http://schemas.openxmlformats.org/officeDocument/2006/relationships/chart" Target="../charts/chart37.xml"/><Relationship Id="rId5" Type="http://schemas.openxmlformats.org/officeDocument/2006/relationships/chart" Target="../charts/chart38.xml"/><Relationship Id="rId6" Type="http://schemas.openxmlformats.org/officeDocument/2006/relationships/chart" Target="../charts/chart39.xml"/><Relationship Id="rId7" Type="http://schemas.openxmlformats.org/officeDocument/2006/relationships/chart" Target="../charts/chart40.xml"/><Relationship Id="rId8" Type="http://schemas.openxmlformats.org/officeDocument/2006/relationships/chart" Target="../charts/chart41.xml"/><Relationship Id="rId9" Type="http://schemas.openxmlformats.org/officeDocument/2006/relationships/chart" Target="../charts/chart42.xml"/><Relationship Id="rId10" Type="http://schemas.openxmlformats.org/officeDocument/2006/relationships/chart" Target="../charts/chart43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55.xml"/><Relationship Id="rId12" Type="http://schemas.openxmlformats.org/officeDocument/2006/relationships/chart" Target="../charts/chart5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47.xml"/><Relationship Id="rId4" Type="http://schemas.openxmlformats.org/officeDocument/2006/relationships/chart" Target="../charts/chart48.xml"/><Relationship Id="rId5" Type="http://schemas.openxmlformats.org/officeDocument/2006/relationships/chart" Target="../charts/chart49.xml"/><Relationship Id="rId6" Type="http://schemas.openxmlformats.org/officeDocument/2006/relationships/chart" Target="../charts/chart50.xml"/><Relationship Id="rId7" Type="http://schemas.openxmlformats.org/officeDocument/2006/relationships/chart" Target="../charts/chart51.xml"/><Relationship Id="rId8" Type="http://schemas.openxmlformats.org/officeDocument/2006/relationships/chart" Target="../charts/chart52.xml"/><Relationship Id="rId9" Type="http://schemas.openxmlformats.org/officeDocument/2006/relationships/chart" Target="../charts/chart53.xml"/><Relationship Id="rId10" Type="http://schemas.openxmlformats.org/officeDocument/2006/relationships/chart" Target="../charts/chart54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65.xml"/><Relationship Id="rId12" Type="http://schemas.openxmlformats.org/officeDocument/2006/relationships/chart" Target="../charts/chart6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57.xml"/><Relationship Id="rId4" Type="http://schemas.openxmlformats.org/officeDocument/2006/relationships/chart" Target="../charts/chart58.xml"/><Relationship Id="rId5" Type="http://schemas.openxmlformats.org/officeDocument/2006/relationships/chart" Target="../charts/chart59.xml"/><Relationship Id="rId6" Type="http://schemas.openxmlformats.org/officeDocument/2006/relationships/chart" Target="../charts/chart60.xml"/><Relationship Id="rId7" Type="http://schemas.openxmlformats.org/officeDocument/2006/relationships/chart" Target="../charts/chart61.xml"/><Relationship Id="rId8" Type="http://schemas.openxmlformats.org/officeDocument/2006/relationships/chart" Target="../charts/chart62.xml"/><Relationship Id="rId9" Type="http://schemas.openxmlformats.org/officeDocument/2006/relationships/chart" Target="../charts/chart63.xml"/><Relationship Id="rId10" Type="http://schemas.openxmlformats.org/officeDocument/2006/relationships/chart" Target="../charts/chart64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75.xml"/><Relationship Id="rId12" Type="http://schemas.openxmlformats.org/officeDocument/2006/relationships/chart" Target="../charts/chart7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67.xml"/><Relationship Id="rId4" Type="http://schemas.openxmlformats.org/officeDocument/2006/relationships/chart" Target="../charts/chart68.xml"/><Relationship Id="rId5" Type="http://schemas.openxmlformats.org/officeDocument/2006/relationships/chart" Target="../charts/chart69.xml"/><Relationship Id="rId6" Type="http://schemas.openxmlformats.org/officeDocument/2006/relationships/chart" Target="../charts/chart70.xml"/><Relationship Id="rId7" Type="http://schemas.openxmlformats.org/officeDocument/2006/relationships/chart" Target="../charts/chart71.xml"/><Relationship Id="rId8" Type="http://schemas.openxmlformats.org/officeDocument/2006/relationships/chart" Target="../charts/chart72.xml"/><Relationship Id="rId9" Type="http://schemas.openxmlformats.org/officeDocument/2006/relationships/chart" Target="../charts/chart73.xml"/><Relationship Id="rId10" Type="http://schemas.openxmlformats.org/officeDocument/2006/relationships/chart" Target="../charts/chart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4" Type="http://schemas.openxmlformats.org/officeDocument/2006/relationships/chart" Target="../charts/chart78.xml"/><Relationship Id="rId5" Type="http://schemas.openxmlformats.org/officeDocument/2006/relationships/chart" Target="../charts/chart7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0.xml"/><Relationship Id="rId3" Type="http://schemas.openxmlformats.org/officeDocument/2006/relationships/chart" Target="../charts/chart8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2.xml"/><Relationship Id="rId3" Type="http://schemas.openxmlformats.org/officeDocument/2006/relationships/chart" Target="../charts/chart8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4.xml"/><Relationship Id="rId3" Type="http://schemas.openxmlformats.org/officeDocument/2006/relationships/chart" Target="../charts/char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6.xml"/><Relationship Id="rId3" Type="http://schemas.openxmlformats.org/officeDocument/2006/relationships/chart" Target="../charts/chart8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8.xml"/><Relationship Id="rId3" Type="http://schemas.openxmlformats.org/officeDocument/2006/relationships/chart" Target="../charts/chart8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0.xml"/><Relationship Id="rId3" Type="http://schemas.openxmlformats.org/officeDocument/2006/relationships/chart" Target="../charts/chart9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2.xml"/><Relationship Id="rId3" Type="http://schemas.openxmlformats.org/officeDocument/2006/relationships/chart" Target="../charts/chart9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4" Type="http://schemas.openxmlformats.org/officeDocument/2006/relationships/chart" Target="../charts/chart9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6.xml"/><Relationship Id="rId3" Type="http://schemas.openxmlformats.org/officeDocument/2006/relationships/chart" Target="../charts/chart9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8.xml"/><Relationship Id="rId3" Type="http://schemas.openxmlformats.org/officeDocument/2006/relationships/chart" Target="../charts/chart9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4" Type="http://schemas.openxmlformats.org/officeDocument/2006/relationships/chart" Target="../charts/chart10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4" Type="http://schemas.openxmlformats.org/officeDocument/2006/relationships/chart" Target="../charts/chart10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4" Type="http://schemas.openxmlformats.org/officeDocument/2006/relationships/chart" Target="../charts/chart10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4" Type="http://schemas.openxmlformats.org/officeDocument/2006/relationships/chart" Target="../charts/chart10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4" Type="http://schemas.openxmlformats.org/officeDocument/2006/relationships/chart" Target="../charts/chart10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4" Type="http://schemas.openxmlformats.org/officeDocument/2006/relationships/chart" Target="../charts/chart1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2.xml"/><Relationship Id="rId3" Type="http://schemas.openxmlformats.org/officeDocument/2006/relationships/chart" Target="../charts/chart1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4.xml"/><Relationship Id="rId3" Type="http://schemas.openxmlformats.org/officeDocument/2006/relationships/chart" Target="../charts/chart1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6.xml"/><Relationship Id="rId3" Type="http://schemas.openxmlformats.org/officeDocument/2006/relationships/chart" Target="../charts/chart1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4" Type="http://schemas.openxmlformats.org/officeDocument/2006/relationships/chart" Target="../charts/chart120.xml"/><Relationship Id="rId5" Type="http://schemas.openxmlformats.org/officeDocument/2006/relationships/chart" Target="../charts/chart12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9.xml"/><Relationship Id="rId3" Type="http://schemas.openxmlformats.org/officeDocument/2006/relationships/chart" Target="../charts/chart1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31.xml"/><Relationship Id="rId3" Type="http://schemas.openxmlformats.org/officeDocument/2006/relationships/chart" Target="../charts/chart1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33.xml"/><Relationship Id="rId3" Type="http://schemas.openxmlformats.org/officeDocument/2006/relationships/chart" Target="../charts/chart1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35.xml"/><Relationship Id="rId3" Type="http://schemas.openxmlformats.org/officeDocument/2006/relationships/chart" Target="../charts/chart1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7.xml"/><Relationship Id="rId4" Type="http://schemas.openxmlformats.org/officeDocument/2006/relationships/chart" Target="../charts/chart138.xml"/><Relationship Id="rId5" Type="http://schemas.openxmlformats.org/officeDocument/2006/relationships/chart" Target="../charts/chart13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1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14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14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4.xml"/><Relationship Id="rId4" Type="http://schemas.openxmlformats.org/officeDocument/2006/relationships/chart" Target="../charts/chart14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6.xml"/><Relationship Id="rId4" Type="http://schemas.openxmlformats.org/officeDocument/2006/relationships/chart" Target="../charts/chart147.xml"/><Relationship Id="rId5" Type="http://schemas.openxmlformats.org/officeDocument/2006/relationships/chart" Target="../charts/chart14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14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15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1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3.xml"/><Relationship Id="rId4" Type="http://schemas.openxmlformats.org/officeDocument/2006/relationships/chart" Target="../charts/chart15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6.xml"/><Relationship Id="rId4" Type="http://schemas.openxmlformats.org/officeDocument/2006/relationships/chart" Target="../charts/chart157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2.xml"/><Relationship Id="rId4" Type="http://schemas.openxmlformats.org/officeDocument/2006/relationships/chart" Target="../charts/chart16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64.xml"/><Relationship Id="rId3" Type="http://schemas.openxmlformats.org/officeDocument/2006/relationships/chart" Target="../charts/chart16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66.xml"/><Relationship Id="rId3" Type="http://schemas.openxmlformats.org/officeDocument/2006/relationships/chart" Target="../charts/chart16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68.xml"/><Relationship Id="rId3" Type="http://schemas.openxmlformats.org/officeDocument/2006/relationships/chart" Target="../charts/chart16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ropoutprevention.org/family-student-resources/top-5-reasons-stay-schoo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04482" cy="11620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Cohort Study of Arts Participation and </a:t>
            </a:r>
            <a:br>
              <a:rPr lang="en-US" sz="2800" dirty="0" smtClean="0"/>
            </a:br>
            <a:r>
              <a:rPr lang="en-US" sz="2800" dirty="0" smtClean="0"/>
              <a:t>Academic Performance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88" y="1895936"/>
            <a:ext cx="4206913" cy="329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Comparative GPA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Mean GPA For Students On Free/Reduced Price Lunch vs. Not Free and Reduced Lunch</a:t>
            </a:r>
          </a:p>
          <a:p>
            <a:pPr algn="ctr"/>
            <a:endParaRPr lang="en-US" sz="14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28145" y="1660465"/>
          <a:ext cx="4229272" cy="221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2906" y="1383466"/>
            <a:ext cx="1203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Visual Art</a:t>
            </a:r>
            <a:endParaRPr lang="en-US" sz="1200" u="sng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4792009" y="1521966"/>
          <a:ext cx="4229272" cy="235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29058" y="1383466"/>
            <a:ext cx="1203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Dance</a:t>
            </a:r>
            <a:endParaRPr lang="en-US" sz="1200" u="sng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275510" y="4099320"/>
          <a:ext cx="4229272" cy="245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2906" y="4099320"/>
            <a:ext cx="1203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Theatre</a:t>
            </a:r>
            <a:endParaRPr lang="en-US" sz="1200" u="sng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4792009" y="4099320"/>
          <a:ext cx="4229272" cy="245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29058" y="4082183"/>
            <a:ext cx="1203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Music</a:t>
            </a:r>
            <a:endParaRPr lang="en-US" sz="1200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/>
        </p:nvGraphicFramePr>
        <p:xfrm>
          <a:off x="4806281" y="3154776"/>
          <a:ext cx="3880519" cy="329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57199" y="3154776"/>
          <a:ext cx="3880519" cy="329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Grade Arts 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Students Taking Arts Credits 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21959711"/>
              </p:ext>
            </p:extLst>
          </p:nvPr>
        </p:nvGraphicFramePr>
        <p:xfrm>
          <a:off x="-17548" y="1465166"/>
          <a:ext cx="8113883" cy="1387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85288" y="3291786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Statewide Cumulative GPA</a:t>
            </a:r>
            <a:endParaRPr lang="en-US" sz="1000" i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6236138" y="3291786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Bright Futures GPA</a:t>
            </a:r>
            <a:endParaRPr lang="en-US" sz="1000" i="1" u="sng" dirty="0"/>
          </a:p>
        </p:txBody>
      </p:sp>
      <p:grpSp>
        <p:nvGrpSpPr>
          <p:cNvPr id="24" name="Group 23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10" name="TextBox 9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457200" y="3141468"/>
          <a:ext cx="3880519" cy="329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Grade Arts 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Students Taking Arts Credits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519248534"/>
              </p:ext>
            </p:extLst>
          </p:nvPr>
        </p:nvGraphicFramePr>
        <p:xfrm>
          <a:off x="572917" y="1376329"/>
          <a:ext cx="8113883" cy="158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848049" y="3135448"/>
          <a:ext cx="3880519" cy="329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85288" y="3291786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Statewide Cumulative GPA</a:t>
            </a:r>
            <a:endParaRPr lang="en-US" sz="1000" i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6236138" y="3291786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Bright Futures GPA</a:t>
            </a:r>
            <a:endParaRPr lang="en-US" sz="1000" i="1" u="sng" dirty="0"/>
          </a:p>
        </p:txBody>
      </p:sp>
      <p:grpSp>
        <p:nvGrpSpPr>
          <p:cNvPr id="42" name="Group 41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43" name="TextBox 42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44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/>
        </p:nvGraphicFramePr>
        <p:xfrm>
          <a:off x="4806280" y="3181403"/>
          <a:ext cx="3880519" cy="329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57198" y="3181403"/>
          <a:ext cx="3880519" cy="329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Grade Arts 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Students Taking Arts Credits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00734463"/>
              </p:ext>
            </p:extLst>
          </p:nvPr>
        </p:nvGraphicFramePr>
        <p:xfrm>
          <a:off x="280775" y="1443119"/>
          <a:ext cx="8113883" cy="173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85288" y="3291786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Statewide Cumulative GPA</a:t>
            </a:r>
            <a:endParaRPr lang="en-US" sz="1000" i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6236138" y="3291786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Bright Futures GPA</a:t>
            </a:r>
            <a:endParaRPr lang="en-US" sz="1000" i="1" u="sng" dirty="0"/>
          </a:p>
        </p:txBody>
      </p:sp>
      <p:grpSp>
        <p:nvGrpSpPr>
          <p:cNvPr id="34" name="Group 33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35" name="TextBox 34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6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Cumulative GPA: Visual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GPA </a:t>
            </a:r>
            <a:r>
              <a:rPr lang="en-US" sz="1400" b="1" dirty="0" smtClean="0"/>
              <a:t>By Race </a:t>
            </a:r>
            <a:r>
              <a:rPr lang="en-US" sz="1400" dirty="0" smtClean="0"/>
              <a:t>for Students Taking Visual Art Credits: 2010-2011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32489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57200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269727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96426" y="1943088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Statewide Cumulative GPA</a:t>
            </a:r>
            <a:endParaRPr lang="en-US" sz="1000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008953" y="1962376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Bright Futures GPA</a:t>
            </a:r>
            <a:endParaRPr lang="en-US" sz="1000" i="1" u="sng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88724" y="6167398"/>
            <a:ext cx="2431860" cy="224263"/>
            <a:chOff x="3788724" y="6167398"/>
            <a:chExt cx="2431860" cy="224263"/>
          </a:xfrm>
        </p:grpSpPr>
        <p:sp>
          <p:nvSpPr>
            <p:cNvPr id="21" name="Rectangle 20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6583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11250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3680038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Cumulative GPA: Dance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GPA </a:t>
            </a:r>
            <a:r>
              <a:rPr lang="en-US" sz="1400" b="1" dirty="0" smtClean="0"/>
              <a:t>By Race </a:t>
            </a:r>
            <a:r>
              <a:rPr lang="en-US" sz="1400" dirty="0" smtClean="0"/>
              <a:t>for Students Taking Dance Credits: 2010-2011 </a:t>
            </a:r>
            <a:endParaRPr lang="en-US" sz="14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57200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269727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96426" y="1943088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Statewide Cumulative GPA</a:t>
            </a:r>
            <a:endParaRPr lang="en-US" sz="1000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008953" y="1962376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Bright Futures GPA</a:t>
            </a:r>
            <a:endParaRPr lang="en-US" sz="1000" i="1" u="sng" dirty="0"/>
          </a:p>
        </p:txBody>
      </p:sp>
      <p:grpSp>
        <p:nvGrpSpPr>
          <p:cNvPr id="16" name="Group 15"/>
          <p:cNvGrpSpPr/>
          <p:nvPr/>
        </p:nvGrpSpPr>
        <p:grpSpPr>
          <a:xfrm>
            <a:off x="3788724" y="6167398"/>
            <a:ext cx="2431860" cy="224263"/>
            <a:chOff x="3788724" y="6167398"/>
            <a:chExt cx="2431860" cy="224263"/>
          </a:xfrm>
        </p:grpSpPr>
        <p:sp>
          <p:nvSpPr>
            <p:cNvPr id="17" name="Rectangle 16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06583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11250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-1132489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680038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Cumulative GPA: Theatre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GPA </a:t>
            </a:r>
            <a:r>
              <a:rPr lang="en-US" sz="1400" b="1" dirty="0" smtClean="0"/>
              <a:t>By Race </a:t>
            </a:r>
            <a:r>
              <a:rPr lang="en-US" sz="1400" dirty="0" smtClean="0"/>
              <a:t>for Students Taking Theatre Credits: 2010-2011 </a:t>
            </a:r>
            <a:endParaRPr lang="en-US" sz="14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57200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269727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96426" y="1943088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Statewide Cumulative GPA</a:t>
            </a:r>
            <a:endParaRPr lang="en-US" sz="1000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008953" y="1962376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Bright Futures GPA</a:t>
            </a:r>
            <a:endParaRPr lang="en-US" sz="1000" i="1" u="sng" dirty="0"/>
          </a:p>
        </p:txBody>
      </p:sp>
      <p:grpSp>
        <p:nvGrpSpPr>
          <p:cNvPr id="16" name="Group 15"/>
          <p:cNvGrpSpPr/>
          <p:nvPr/>
        </p:nvGrpSpPr>
        <p:grpSpPr>
          <a:xfrm>
            <a:off x="3788724" y="6167398"/>
            <a:ext cx="2431860" cy="224263"/>
            <a:chOff x="3788724" y="6167398"/>
            <a:chExt cx="2431860" cy="224263"/>
          </a:xfrm>
        </p:grpSpPr>
        <p:sp>
          <p:nvSpPr>
            <p:cNvPr id="21" name="Rectangle 20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06583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11250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sp>
        <p:nvSpPr>
          <p:cNvPr id="17" name="TextBox 16"/>
          <p:cNvSpPr txBox="1"/>
          <p:nvPr/>
        </p:nvSpPr>
        <p:spPr>
          <a:xfrm rot="16200000">
            <a:off x="-1132489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680038" y="3562066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Cumulative GPA: Music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GPA </a:t>
            </a:r>
            <a:r>
              <a:rPr lang="en-US" sz="1400" b="1" dirty="0" smtClean="0"/>
              <a:t>By Race </a:t>
            </a:r>
            <a:r>
              <a:rPr lang="en-US" sz="1400" dirty="0" smtClean="0"/>
              <a:t>for Students Taking Music Credits: 2010-2011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255599" y="3439670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57200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269727" y="1973091"/>
          <a:ext cx="36470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96426" y="1943088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Statewide Cumulative GPA</a:t>
            </a:r>
            <a:endParaRPr lang="en-US" sz="1000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008953" y="1962376"/>
            <a:ext cx="290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 smtClean="0"/>
              <a:t>Bright Futures GPA</a:t>
            </a:r>
            <a:endParaRPr lang="en-US" sz="1000" i="1" u="sng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88724" y="6167398"/>
            <a:ext cx="2431860" cy="224263"/>
            <a:chOff x="3788724" y="6167398"/>
            <a:chExt cx="2431860" cy="224263"/>
          </a:xfrm>
        </p:grpSpPr>
        <p:sp>
          <p:nvSpPr>
            <p:cNvPr id="14" name="Rectangle 13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06583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11250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8613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Statewide Taking SAT </a:t>
            </a:r>
            <a:r>
              <a:rPr lang="en-US" sz="1400" i="1" dirty="0" smtClean="0"/>
              <a:t>(math or verbal)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982311" y="6212097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8613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Performance: Math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Statewide Taking SAT MATH 2010-2011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-1009378" y="3826053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SAT Math Scores</a:t>
            </a:r>
            <a:endParaRPr lang="en-US" sz="10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792713" y="6422039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Arts Credits Taken</a:t>
            </a:r>
            <a:endParaRPr lang="en-US" sz="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Grade Arts Enrollment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Count Of Students Taking Arts Credits Statewide: 2010-2011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673615" y="5987741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 rot="16200000">
            <a:off x="-1009378" y="3826053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SAT Verbal Scores</a:t>
            </a:r>
            <a:endParaRPr lang="en-US" sz="10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792713" y="6422039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Arts Credits Taken</a:t>
            </a:r>
            <a:endParaRPr lang="en-US" sz="800" i="1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Performance: Verbal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Statewide Taking SAT Verbal 2010-2011</a:t>
            </a:r>
            <a:endParaRPr lang="en-US" sz="1400" dirty="0"/>
          </a:p>
        </p:txBody>
      </p:sp>
      <p:graphicFrame>
        <p:nvGraphicFramePr>
          <p:cNvPr id="51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8613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Comparative SAT Participation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of </a:t>
            </a:r>
            <a:r>
              <a:rPr lang="en-US" sz="1400" b="1" dirty="0" smtClean="0"/>
              <a:t>VISUAL ART </a:t>
            </a:r>
            <a:r>
              <a:rPr lang="en-US" sz="1400" dirty="0" smtClean="0"/>
              <a:t>Students taking SAT Math &amp; SAT Verbal in 2007/2008 vs. 2010/2011 </a:t>
            </a:r>
            <a:endParaRPr lang="en-US" sz="1400" dirty="0"/>
          </a:p>
        </p:txBody>
      </p:sp>
      <p:grpSp>
        <p:nvGrpSpPr>
          <p:cNvPr id="2" name="Group 26"/>
          <p:cNvGrpSpPr/>
          <p:nvPr/>
        </p:nvGrpSpPr>
        <p:grpSpPr>
          <a:xfrm>
            <a:off x="610532" y="2426642"/>
            <a:ext cx="2515164" cy="1873908"/>
            <a:chOff x="6275634" y="1714883"/>
            <a:chExt cx="2515164" cy="1873908"/>
          </a:xfrm>
        </p:grpSpPr>
        <p:graphicFrame>
          <p:nvGraphicFramePr>
            <p:cNvPr id="16" name="Chart 15"/>
            <p:cNvGraphicFramePr/>
            <p:nvPr/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214462" y="2423163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2083024" y="2418655"/>
            <a:ext cx="2515164" cy="1873908"/>
            <a:chOff x="6939602" y="2544115"/>
            <a:chExt cx="2515164" cy="1873908"/>
          </a:xfrm>
        </p:grpSpPr>
        <p:graphicFrame>
          <p:nvGraphicFramePr>
            <p:cNvPr id="18" name="Chart 17"/>
            <p:cNvGraphicFramePr/>
            <p:nvPr/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886419" y="3311792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3568480" y="2413347"/>
            <a:ext cx="2515164" cy="1873908"/>
            <a:chOff x="6628836" y="3664944"/>
            <a:chExt cx="2515164" cy="1873908"/>
          </a:xfrm>
        </p:grpSpPr>
        <p:graphicFrame>
          <p:nvGraphicFramePr>
            <p:cNvPr id="20" name="Chart 19"/>
            <p:cNvGraphicFramePr/>
            <p:nvPr/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5049588" y="2405360"/>
            <a:ext cx="2515164" cy="1873908"/>
            <a:chOff x="6171636" y="4717096"/>
            <a:chExt cx="2515164" cy="1873908"/>
          </a:xfrm>
        </p:grpSpPr>
        <p:graphicFrame>
          <p:nvGraphicFramePr>
            <p:cNvPr id="22" name="Chart 21"/>
            <p:cNvGraphicFramePr/>
            <p:nvPr/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6820818" y="2405360"/>
            <a:ext cx="1953421" cy="1873908"/>
            <a:chOff x="3882950" y="3905261"/>
            <a:chExt cx="1953421" cy="1873908"/>
          </a:xfrm>
        </p:grpSpPr>
        <p:graphicFrame>
          <p:nvGraphicFramePr>
            <p:cNvPr id="25" name="Chart 24"/>
            <p:cNvGraphicFramePr/>
            <p:nvPr/>
          </p:nvGraphicFramePr>
          <p:xfrm>
            <a:off x="3882950" y="3905261"/>
            <a:ext cx="1953421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4548894" y="4668709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688706" y="1991051"/>
            <a:ext cx="210207" cy="20144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8913" y="1968665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2007-2008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01422" y="1968665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2010-2011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3591215" y="1991051"/>
            <a:ext cx="210207" cy="20144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/>
          <p:cNvGrpSpPr/>
          <p:nvPr/>
        </p:nvGrpSpPr>
        <p:grpSpPr>
          <a:xfrm>
            <a:off x="610532" y="4211593"/>
            <a:ext cx="2515164" cy="1873908"/>
            <a:chOff x="6275634" y="1714883"/>
            <a:chExt cx="2515164" cy="1873908"/>
          </a:xfrm>
        </p:grpSpPr>
        <p:graphicFrame>
          <p:nvGraphicFramePr>
            <p:cNvPr id="42" name="Chart 41"/>
            <p:cNvGraphicFramePr/>
            <p:nvPr/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7214462" y="2415176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2083024" y="4211593"/>
            <a:ext cx="2515164" cy="1873908"/>
            <a:chOff x="6939602" y="2544115"/>
            <a:chExt cx="2515164" cy="1873908"/>
          </a:xfrm>
        </p:grpSpPr>
        <p:graphicFrame>
          <p:nvGraphicFramePr>
            <p:cNvPr id="50" name="Chart 49"/>
            <p:cNvGraphicFramePr/>
            <p:nvPr/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7886418" y="3311792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10" name="Group 33"/>
          <p:cNvGrpSpPr/>
          <p:nvPr/>
        </p:nvGrpSpPr>
        <p:grpSpPr>
          <a:xfrm>
            <a:off x="3568480" y="4211593"/>
            <a:ext cx="2515164" cy="1873908"/>
            <a:chOff x="6628836" y="3664944"/>
            <a:chExt cx="2515164" cy="1873908"/>
          </a:xfrm>
        </p:grpSpPr>
        <p:graphicFrame>
          <p:nvGraphicFramePr>
            <p:cNvPr id="53" name="Chart 52"/>
            <p:cNvGraphicFramePr/>
            <p:nvPr/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11" name="Group 39"/>
          <p:cNvGrpSpPr/>
          <p:nvPr/>
        </p:nvGrpSpPr>
        <p:grpSpPr>
          <a:xfrm>
            <a:off x="5049588" y="4211593"/>
            <a:ext cx="2515164" cy="1873908"/>
            <a:chOff x="6171636" y="4717096"/>
            <a:chExt cx="2515164" cy="1873908"/>
          </a:xfrm>
        </p:grpSpPr>
        <p:graphicFrame>
          <p:nvGraphicFramePr>
            <p:cNvPr id="56" name="Chart 55"/>
            <p:cNvGraphicFramePr/>
            <p:nvPr/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727" y="3178930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VERBAL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7" y="4975041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MATH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0" name="Chart 39"/>
          <p:cNvGraphicFramePr/>
          <p:nvPr/>
        </p:nvGraphicFramePr>
        <p:xfrm>
          <a:off x="6539946" y="2405360"/>
          <a:ext cx="2515164" cy="187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6539946" y="4211593"/>
            <a:ext cx="2515164" cy="1873908"/>
            <a:chOff x="6539946" y="4211593"/>
            <a:chExt cx="2515164" cy="1873908"/>
          </a:xfrm>
        </p:grpSpPr>
        <p:graphicFrame>
          <p:nvGraphicFramePr>
            <p:cNvPr id="41" name="Chart 40"/>
            <p:cNvGraphicFramePr/>
            <p:nvPr/>
          </p:nvGraphicFramePr>
          <p:xfrm>
            <a:off x="6539946" y="421159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7486762" y="497504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Comparative SAT Participation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of </a:t>
            </a:r>
            <a:r>
              <a:rPr lang="en-US" sz="1400" b="1" dirty="0" smtClean="0"/>
              <a:t>DANCE </a:t>
            </a:r>
            <a:r>
              <a:rPr lang="en-US" sz="1400" dirty="0" smtClean="0"/>
              <a:t>Students taking SAT Math &amp; SAT Verbal in 2007/2008 vs. 2010/2011 </a:t>
            </a:r>
            <a:endParaRPr lang="en-US" sz="1400" dirty="0"/>
          </a:p>
        </p:txBody>
      </p:sp>
      <p:grpSp>
        <p:nvGrpSpPr>
          <p:cNvPr id="2" name="Group 26"/>
          <p:cNvGrpSpPr/>
          <p:nvPr/>
        </p:nvGrpSpPr>
        <p:grpSpPr>
          <a:xfrm>
            <a:off x="610532" y="2426642"/>
            <a:ext cx="2515164" cy="1873908"/>
            <a:chOff x="6275634" y="1714883"/>
            <a:chExt cx="2515164" cy="1873908"/>
          </a:xfrm>
        </p:grpSpPr>
        <p:graphicFrame>
          <p:nvGraphicFramePr>
            <p:cNvPr id="16" name="Chart 15"/>
            <p:cNvGraphicFramePr/>
            <p:nvPr/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214462" y="2423163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2083024" y="2418655"/>
            <a:ext cx="2515164" cy="1873908"/>
            <a:chOff x="6939602" y="2544115"/>
            <a:chExt cx="2515164" cy="1873908"/>
          </a:xfrm>
        </p:grpSpPr>
        <p:graphicFrame>
          <p:nvGraphicFramePr>
            <p:cNvPr id="18" name="Chart 17"/>
            <p:cNvGraphicFramePr/>
            <p:nvPr/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886419" y="3311792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3568480" y="2413347"/>
            <a:ext cx="2515164" cy="1873908"/>
            <a:chOff x="6628836" y="3664944"/>
            <a:chExt cx="2515164" cy="1873908"/>
          </a:xfrm>
        </p:grpSpPr>
        <p:graphicFrame>
          <p:nvGraphicFramePr>
            <p:cNvPr id="20" name="Chart 19"/>
            <p:cNvGraphicFramePr/>
            <p:nvPr/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5049588" y="2405360"/>
            <a:ext cx="2515164" cy="1873908"/>
            <a:chOff x="6171636" y="4717096"/>
            <a:chExt cx="2515164" cy="1873908"/>
          </a:xfrm>
        </p:grpSpPr>
        <p:graphicFrame>
          <p:nvGraphicFramePr>
            <p:cNvPr id="22" name="Chart 21"/>
            <p:cNvGraphicFramePr/>
            <p:nvPr/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610532" y="4211593"/>
            <a:ext cx="2515164" cy="1873908"/>
            <a:chOff x="6275634" y="1714883"/>
            <a:chExt cx="2515164" cy="1873908"/>
          </a:xfrm>
        </p:grpSpPr>
        <p:graphicFrame>
          <p:nvGraphicFramePr>
            <p:cNvPr id="42" name="Chart 41"/>
            <p:cNvGraphicFramePr/>
            <p:nvPr/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7214462" y="2415176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2083024" y="4211593"/>
            <a:ext cx="2515164" cy="1873908"/>
            <a:chOff x="6939602" y="2544115"/>
            <a:chExt cx="2515164" cy="1873908"/>
          </a:xfrm>
        </p:grpSpPr>
        <p:graphicFrame>
          <p:nvGraphicFramePr>
            <p:cNvPr id="50" name="Chart 49"/>
            <p:cNvGraphicFramePr/>
            <p:nvPr/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7886418" y="3311792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10" name="Group 33"/>
          <p:cNvGrpSpPr/>
          <p:nvPr/>
        </p:nvGrpSpPr>
        <p:grpSpPr>
          <a:xfrm>
            <a:off x="3568480" y="4211593"/>
            <a:ext cx="2515164" cy="1873908"/>
            <a:chOff x="6628836" y="3664944"/>
            <a:chExt cx="2515164" cy="1873908"/>
          </a:xfrm>
        </p:grpSpPr>
        <p:graphicFrame>
          <p:nvGraphicFramePr>
            <p:cNvPr id="53" name="Chart 52"/>
            <p:cNvGraphicFramePr/>
            <p:nvPr/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11" name="Group 39"/>
          <p:cNvGrpSpPr/>
          <p:nvPr/>
        </p:nvGrpSpPr>
        <p:grpSpPr>
          <a:xfrm>
            <a:off x="5049588" y="4211593"/>
            <a:ext cx="2515164" cy="1873908"/>
            <a:chOff x="6171636" y="4717096"/>
            <a:chExt cx="2515164" cy="1873908"/>
          </a:xfrm>
        </p:grpSpPr>
        <p:graphicFrame>
          <p:nvGraphicFramePr>
            <p:cNvPr id="56" name="Chart 55"/>
            <p:cNvGraphicFramePr/>
            <p:nvPr/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727" y="3178930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VERBAL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7" y="4975041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A1F28"/>
                </a:solidFill>
              </a:rPr>
              <a:t>MATH</a:t>
            </a:r>
            <a:endParaRPr lang="en-US" dirty="0">
              <a:solidFill>
                <a:srgbClr val="DA1F28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539946" y="4211593"/>
            <a:ext cx="2515164" cy="1873908"/>
            <a:chOff x="6539946" y="4211593"/>
            <a:chExt cx="2515164" cy="1873908"/>
          </a:xfrm>
        </p:grpSpPr>
        <p:graphicFrame>
          <p:nvGraphicFramePr>
            <p:cNvPr id="62" name="Chart 61"/>
            <p:cNvGraphicFramePr/>
            <p:nvPr/>
          </p:nvGraphicFramePr>
          <p:xfrm>
            <a:off x="6539946" y="421159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63" name="TextBox 62"/>
            <p:cNvSpPr txBox="1"/>
            <p:nvPr/>
          </p:nvSpPr>
          <p:spPr>
            <a:xfrm>
              <a:off x="7486762" y="497504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39946" y="2405360"/>
            <a:ext cx="2515164" cy="1873908"/>
            <a:chOff x="6539946" y="2405360"/>
            <a:chExt cx="2515164" cy="1873908"/>
          </a:xfrm>
        </p:grpSpPr>
        <p:graphicFrame>
          <p:nvGraphicFramePr>
            <p:cNvPr id="58" name="Chart 57"/>
            <p:cNvGraphicFramePr/>
            <p:nvPr/>
          </p:nvGraphicFramePr>
          <p:xfrm>
            <a:off x="6539946" y="2405360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64" name="TextBox 63"/>
            <p:cNvSpPr txBox="1"/>
            <p:nvPr/>
          </p:nvSpPr>
          <p:spPr>
            <a:xfrm>
              <a:off x="7486762" y="3173037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4675012" y="1992626"/>
            <a:ext cx="210207" cy="20144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85219" y="1970240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2007-2008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3804593" y="1970240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2010-2011</a:t>
            </a:r>
            <a:endParaRPr lang="en-US" sz="1000" dirty="0"/>
          </a:p>
        </p:txBody>
      </p:sp>
      <p:sp>
        <p:nvSpPr>
          <p:cNvPr id="72" name="Rectangle 71"/>
          <p:cNvSpPr/>
          <p:nvPr/>
        </p:nvSpPr>
        <p:spPr>
          <a:xfrm>
            <a:off x="3594386" y="1992626"/>
            <a:ext cx="210207" cy="20144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Comparative SAT Participation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of </a:t>
            </a:r>
            <a:r>
              <a:rPr lang="en-US" sz="1400" b="1" dirty="0" smtClean="0"/>
              <a:t>THEATRE </a:t>
            </a:r>
            <a:r>
              <a:rPr lang="en-US" sz="1400" dirty="0" smtClean="0"/>
              <a:t>Students taking SAT Math &amp; SAT Verbal in 2007/2008 vs. 2010/2011 </a:t>
            </a:r>
            <a:endParaRPr lang="en-US" sz="1400" dirty="0"/>
          </a:p>
        </p:txBody>
      </p:sp>
      <p:grpSp>
        <p:nvGrpSpPr>
          <p:cNvPr id="2" name="Group 26"/>
          <p:cNvGrpSpPr/>
          <p:nvPr/>
        </p:nvGrpSpPr>
        <p:grpSpPr>
          <a:xfrm>
            <a:off x="610532" y="2426642"/>
            <a:ext cx="2515164" cy="1873908"/>
            <a:chOff x="6275634" y="1714883"/>
            <a:chExt cx="2515164" cy="1873908"/>
          </a:xfrm>
        </p:grpSpPr>
        <p:graphicFrame>
          <p:nvGraphicFramePr>
            <p:cNvPr id="16" name="Chart 15"/>
            <p:cNvGraphicFramePr/>
            <p:nvPr/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214462" y="2423163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2083024" y="2418655"/>
            <a:ext cx="2515164" cy="1873908"/>
            <a:chOff x="6939602" y="2544115"/>
            <a:chExt cx="2515164" cy="1873908"/>
          </a:xfrm>
        </p:grpSpPr>
        <p:graphicFrame>
          <p:nvGraphicFramePr>
            <p:cNvPr id="18" name="Chart 17"/>
            <p:cNvGraphicFramePr/>
            <p:nvPr/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886419" y="3311792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3568480" y="2413347"/>
            <a:ext cx="2515164" cy="1873908"/>
            <a:chOff x="6628836" y="3664944"/>
            <a:chExt cx="2515164" cy="1873908"/>
          </a:xfrm>
        </p:grpSpPr>
        <p:graphicFrame>
          <p:nvGraphicFramePr>
            <p:cNvPr id="20" name="Chart 19"/>
            <p:cNvGraphicFramePr/>
            <p:nvPr/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5049588" y="2405360"/>
            <a:ext cx="2515164" cy="1873908"/>
            <a:chOff x="6171636" y="4717096"/>
            <a:chExt cx="2515164" cy="1873908"/>
          </a:xfrm>
        </p:grpSpPr>
        <p:graphicFrame>
          <p:nvGraphicFramePr>
            <p:cNvPr id="22" name="Chart 21"/>
            <p:cNvGraphicFramePr/>
            <p:nvPr/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675012" y="1992626"/>
            <a:ext cx="210207" cy="20144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85219" y="1970240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2007-2008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04593" y="1970240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2010-2011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3594386" y="1992626"/>
            <a:ext cx="210207" cy="20144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/>
          <p:cNvGrpSpPr/>
          <p:nvPr/>
        </p:nvGrpSpPr>
        <p:grpSpPr>
          <a:xfrm>
            <a:off x="610532" y="4211593"/>
            <a:ext cx="2515164" cy="1873908"/>
            <a:chOff x="6275634" y="1714883"/>
            <a:chExt cx="2515164" cy="1873908"/>
          </a:xfrm>
        </p:grpSpPr>
        <p:graphicFrame>
          <p:nvGraphicFramePr>
            <p:cNvPr id="42" name="Chart 41"/>
            <p:cNvGraphicFramePr/>
            <p:nvPr/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7214462" y="2415176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2083024" y="4211593"/>
            <a:ext cx="2515164" cy="1873908"/>
            <a:chOff x="6939602" y="2544115"/>
            <a:chExt cx="2515164" cy="1873908"/>
          </a:xfrm>
        </p:grpSpPr>
        <p:graphicFrame>
          <p:nvGraphicFramePr>
            <p:cNvPr id="50" name="Chart 49"/>
            <p:cNvGraphicFramePr/>
            <p:nvPr/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7886418" y="3311792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10" name="Group 33"/>
          <p:cNvGrpSpPr/>
          <p:nvPr/>
        </p:nvGrpSpPr>
        <p:grpSpPr>
          <a:xfrm>
            <a:off x="3568480" y="4211593"/>
            <a:ext cx="2515164" cy="1873908"/>
            <a:chOff x="6628836" y="3664944"/>
            <a:chExt cx="2515164" cy="1873908"/>
          </a:xfrm>
        </p:grpSpPr>
        <p:graphicFrame>
          <p:nvGraphicFramePr>
            <p:cNvPr id="53" name="Chart 52"/>
            <p:cNvGraphicFramePr/>
            <p:nvPr/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11" name="Group 39"/>
          <p:cNvGrpSpPr/>
          <p:nvPr/>
        </p:nvGrpSpPr>
        <p:grpSpPr>
          <a:xfrm>
            <a:off x="5049588" y="4211593"/>
            <a:ext cx="2515164" cy="1873908"/>
            <a:chOff x="6171636" y="4717096"/>
            <a:chExt cx="2515164" cy="1873908"/>
          </a:xfrm>
        </p:grpSpPr>
        <p:graphicFrame>
          <p:nvGraphicFramePr>
            <p:cNvPr id="56" name="Chart 55"/>
            <p:cNvGraphicFramePr/>
            <p:nvPr/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727" y="3178930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VERBAL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7" y="4975041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B641B"/>
                </a:solidFill>
              </a:rPr>
              <a:t>MATH</a:t>
            </a:r>
            <a:endParaRPr lang="en-US" dirty="0">
              <a:solidFill>
                <a:srgbClr val="EB641B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539946" y="4211593"/>
            <a:ext cx="2515164" cy="1873908"/>
            <a:chOff x="6539946" y="4211593"/>
            <a:chExt cx="2515164" cy="1873908"/>
          </a:xfrm>
        </p:grpSpPr>
        <p:graphicFrame>
          <p:nvGraphicFramePr>
            <p:cNvPr id="41" name="Chart 40"/>
            <p:cNvGraphicFramePr/>
            <p:nvPr/>
          </p:nvGraphicFramePr>
          <p:xfrm>
            <a:off x="6539946" y="421159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7486762" y="497504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39946" y="2405360"/>
            <a:ext cx="2515164" cy="1873908"/>
            <a:chOff x="6539946" y="2405360"/>
            <a:chExt cx="2515164" cy="1873908"/>
          </a:xfrm>
        </p:grpSpPr>
        <p:graphicFrame>
          <p:nvGraphicFramePr>
            <p:cNvPr id="52" name="Chart 51"/>
            <p:cNvGraphicFramePr/>
            <p:nvPr/>
          </p:nvGraphicFramePr>
          <p:xfrm>
            <a:off x="6539946" y="2405360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7486762" y="3173037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Comparative SAT Participation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of MUSIC Students taking SAT Math &amp; SAT Verbal in 2007/2008 vs. 2010/2011 </a:t>
            </a:r>
            <a:endParaRPr lang="en-US" sz="1400" dirty="0"/>
          </a:p>
        </p:txBody>
      </p:sp>
      <p:grpSp>
        <p:nvGrpSpPr>
          <p:cNvPr id="3" name="Group 26"/>
          <p:cNvGrpSpPr/>
          <p:nvPr/>
        </p:nvGrpSpPr>
        <p:grpSpPr>
          <a:xfrm>
            <a:off x="610532" y="2426642"/>
            <a:ext cx="2515164" cy="1873908"/>
            <a:chOff x="6275634" y="1714883"/>
            <a:chExt cx="2515164" cy="1873908"/>
          </a:xfrm>
        </p:grpSpPr>
        <p:graphicFrame>
          <p:nvGraphicFramePr>
            <p:cNvPr id="16" name="Chart 15"/>
            <p:cNvGraphicFramePr/>
            <p:nvPr/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214462" y="2359267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2083024" y="2418655"/>
            <a:ext cx="2515164" cy="1873908"/>
            <a:chOff x="6939602" y="2544115"/>
            <a:chExt cx="2515164" cy="1873908"/>
          </a:xfrm>
        </p:grpSpPr>
        <p:graphicFrame>
          <p:nvGraphicFramePr>
            <p:cNvPr id="18" name="Chart 17"/>
            <p:cNvGraphicFramePr/>
            <p:nvPr/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886419" y="3311792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3568480" y="2413347"/>
            <a:ext cx="2515164" cy="1873908"/>
            <a:chOff x="6628836" y="3664944"/>
            <a:chExt cx="2515164" cy="1873908"/>
          </a:xfrm>
        </p:grpSpPr>
        <p:graphicFrame>
          <p:nvGraphicFramePr>
            <p:cNvPr id="20" name="Chart 19"/>
            <p:cNvGraphicFramePr/>
            <p:nvPr/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8" name="Group 39"/>
          <p:cNvGrpSpPr/>
          <p:nvPr/>
        </p:nvGrpSpPr>
        <p:grpSpPr>
          <a:xfrm>
            <a:off x="5049588" y="2405360"/>
            <a:ext cx="2515164" cy="1873908"/>
            <a:chOff x="6171636" y="4717096"/>
            <a:chExt cx="2515164" cy="1873908"/>
          </a:xfrm>
        </p:grpSpPr>
        <p:graphicFrame>
          <p:nvGraphicFramePr>
            <p:cNvPr id="22" name="Chart 21"/>
            <p:cNvGraphicFramePr/>
            <p:nvPr/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6820818" y="2405360"/>
            <a:ext cx="1953421" cy="1873908"/>
            <a:chOff x="3882950" y="3905261"/>
            <a:chExt cx="1953421" cy="1873908"/>
          </a:xfrm>
        </p:grpSpPr>
        <p:graphicFrame>
          <p:nvGraphicFramePr>
            <p:cNvPr id="25" name="Chart 24"/>
            <p:cNvGraphicFramePr/>
            <p:nvPr/>
          </p:nvGraphicFramePr>
          <p:xfrm>
            <a:off x="3882950" y="3905261"/>
            <a:ext cx="1953421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4548894" y="4668709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  <p:grpSp>
        <p:nvGrpSpPr>
          <p:cNvPr id="40" name="Group 26"/>
          <p:cNvGrpSpPr/>
          <p:nvPr/>
        </p:nvGrpSpPr>
        <p:grpSpPr>
          <a:xfrm>
            <a:off x="610532" y="4211593"/>
            <a:ext cx="2515164" cy="1873908"/>
            <a:chOff x="6275634" y="1714883"/>
            <a:chExt cx="2515164" cy="1873908"/>
          </a:xfrm>
        </p:grpSpPr>
        <p:graphicFrame>
          <p:nvGraphicFramePr>
            <p:cNvPr id="42" name="Chart 41"/>
            <p:cNvGraphicFramePr/>
            <p:nvPr/>
          </p:nvGraphicFramePr>
          <p:xfrm>
            <a:off x="6275634" y="1714883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7214462" y="2359267"/>
              <a:ext cx="62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4 or More Credits</a:t>
              </a:r>
              <a:endParaRPr lang="en-US" sz="800" b="1" dirty="0"/>
            </a:p>
          </p:txBody>
        </p:sp>
      </p:grpSp>
      <p:grpSp>
        <p:nvGrpSpPr>
          <p:cNvPr id="49" name="Group 28"/>
          <p:cNvGrpSpPr/>
          <p:nvPr/>
        </p:nvGrpSpPr>
        <p:grpSpPr>
          <a:xfrm>
            <a:off x="2083024" y="4211593"/>
            <a:ext cx="2515164" cy="1873908"/>
            <a:chOff x="6939602" y="2544115"/>
            <a:chExt cx="2515164" cy="1873908"/>
          </a:xfrm>
        </p:grpSpPr>
        <p:graphicFrame>
          <p:nvGraphicFramePr>
            <p:cNvPr id="50" name="Chart 49"/>
            <p:cNvGraphicFramePr/>
            <p:nvPr/>
          </p:nvGraphicFramePr>
          <p:xfrm>
            <a:off x="6939602" y="2544115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7886418" y="3311792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2.5 - 3 Credits</a:t>
              </a:r>
              <a:endParaRPr lang="en-US" sz="800" b="1" dirty="0"/>
            </a:p>
          </p:txBody>
        </p:sp>
      </p:grpSp>
      <p:grpSp>
        <p:nvGrpSpPr>
          <p:cNvPr id="52" name="Group 33"/>
          <p:cNvGrpSpPr/>
          <p:nvPr/>
        </p:nvGrpSpPr>
        <p:grpSpPr>
          <a:xfrm>
            <a:off x="3568480" y="4211593"/>
            <a:ext cx="2515164" cy="1873908"/>
            <a:chOff x="6628836" y="3664944"/>
            <a:chExt cx="2515164" cy="1873908"/>
          </a:xfrm>
        </p:grpSpPr>
        <p:graphicFrame>
          <p:nvGraphicFramePr>
            <p:cNvPr id="53" name="Chart 52"/>
            <p:cNvGraphicFramePr/>
            <p:nvPr/>
          </p:nvGraphicFramePr>
          <p:xfrm>
            <a:off x="6628836" y="3664944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7575652" y="4432621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1.5 -2 Credits</a:t>
              </a:r>
              <a:endParaRPr lang="en-US" sz="800" b="1" dirty="0"/>
            </a:p>
          </p:txBody>
        </p:sp>
      </p:grpSp>
      <p:grpSp>
        <p:nvGrpSpPr>
          <p:cNvPr id="55" name="Group 39"/>
          <p:cNvGrpSpPr/>
          <p:nvPr/>
        </p:nvGrpSpPr>
        <p:grpSpPr>
          <a:xfrm>
            <a:off x="5049588" y="4211593"/>
            <a:ext cx="2515164" cy="1873908"/>
            <a:chOff x="6171636" y="4717096"/>
            <a:chExt cx="2515164" cy="1873908"/>
          </a:xfrm>
        </p:grpSpPr>
        <p:graphicFrame>
          <p:nvGraphicFramePr>
            <p:cNvPr id="56" name="Chart 55"/>
            <p:cNvGraphicFramePr/>
            <p:nvPr/>
          </p:nvGraphicFramePr>
          <p:xfrm>
            <a:off x="6171636" y="4717096"/>
            <a:ext cx="2515164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7118452" y="5484773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.5 - 1 Credits</a:t>
              </a:r>
              <a:endParaRPr lang="en-US" sz="800" b="1" dirty="0"/>
            </a:p>
          </p:txBody>
        </p:sp>
      </p:grpSp>
      <p:grpSp>
        <p:nvGrpSpPr>
          <p:cNvPr id="58" name="Group 41"/>
          <p:cNvGrpSpPr/>
          <p:nvPr/>
        </p:nvGrpSpPr>
        <p:grpSpPr>
          <a:xfrm>
            <a:off x="6820818" y="4211593"/>
            <a:ext cx="1953421" cy="1873908"/>
            <a:chOff x="3882950" y="3905261"/>
            <a:chExt cx="1953421" cy="1873908"/>
          </a:xfrm>
        </p:grpSpPr>
        <p:graphicFrame>
          <p:nvGraphicFramePr>
            <p:cNvPr id="59" name="Chart 58"/>
            <p:cNvGraphicFramePr/>
            <p:nvPr/>
          </p:nvGraphicFramePr>
          <p:xfrm>
            <a:off x="3882950" y="3905261"/>
            <a:ext cx="1953421" cy="1873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60" name="TextBox 59"/>
            <p:cNvSpPr txBox="1"/>
            <p:nvPr/>
          </p:nvSpPr>
          <p:spPr>
            <a:xfrm>
              <a:off x="4548894" y="4668709"/>
              <a:ext cx="62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0</a:t>
              </a:r>
            </a:p>
            <a:p>
              <a:pPr algn="ctr"/>
              <a:r>
                <a:rPr lang="en-US" sz="800" b="1" dirty="0" smtClean="0"/>
                <a:t>Credits</a:t>
              </a:r>
              <a:endParaRPr lang="en-US" sz="800" b="1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727" y="3178930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VERBAL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7" y="4975041"/>
            <a:ext cx="12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MATH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675012" y="1992626"/>
            <a:ext cx="210207" cy="201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85219" y="1970240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2007-2008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3804593" y="1970240"/>
            <a:ext cx="123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2010-2011</a:t>
            </a:r>
            <a:endParaRPr lang="en-US" sz="1000" dirty="0"/>
          </a:p>
        </p:txBody>
      </p:sp>
      <p:sp>
        <p:nvSpPr>
          <p:cNvPr id="71" name="Rectangle 70"/>
          <p:cNvSpPr/>
          <p:nvPr/>
        </p:nvSpPr>
        <p:spPr>
          <a:xfrm>
            <a:off x="3651372" y="2015013"/>
            <a:ext cx="210207" cy="201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Participation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32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Black</a:t>
            </a:r>
            <a:endParaRPr lang="en-US" sz="12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684765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Hispanic</a:t>
            </a:r>
            <a:endParaRPr lang="en-US" sz="12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68108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White</a:t>
            </a:r>
            <a:endParaRPr lang="en-US" sz="1200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Taking The SAT (</a:t>
            </a:r>
            <a:r>
              <a:rPr lang="en-US" sz="1400" i="1" dirty="0" smtClean="0"/>
              <a:t>math or verbal</a:t>
            </a:r>
            <a:r>
              <a:rPr lang="en-US" sz="1400" dirty="0" smtClean="0"/>
              <a:t>): </a:t>
            </a:r>
            <a:r>
              <a:rPr lang="en-US" sz="1400" b="1" i="1" dirty="0" smtClean="0"/>
              <a:t>By Race</a:t>
            </a:r>
            <a:endParaRPr lang="en-US" sz="1400" b="1" i="1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116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/>
          <p:cNvGraphicFramePr/>
          <p:nvPr/>
        </p:nvGraphicFramePr>
        <p:xfrm>
          <a:off x="3164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/>
          <p:nvPr/>
        </p:nvGraphicFramePr>
        <p:xfrm>
          <a:off x="6247989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0" name="TextBox 19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0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627" y="997257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Of Students Taking SAT 2010-2011 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13970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896931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2483" y="18571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01574" y="18571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41587" y="4027676"/>
            <a:ext cx="406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7066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Arts Credits Taken</a:t>
            </a:r>
            <a:endParaRPr lang="en-US" sz="8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08838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Arts Credits Taken</a:t>
            </a:r>
            <a:endParaRPr lang="en-US" sz="800" i="1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75718" y="36161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3307243" y="3768541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37" name="TextBox 36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8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Taking SAT 2010-2011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13970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896931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2483" y="1857176"/>
            <a:ext cx="103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01574" y="1857176"/>
            <a:ext cx="123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41587" y="4027676"/>
            <a:ext cx="406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7066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Arts Credits Taken</a:t>
            </a:r>
            <a:endParaRPr lang="en-US" sz="8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08838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Arts Credits Taken</a:t>
            </a:r>
            <a:endParaRPr lang="en-US" sz="800" i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275718" y="36161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307243" y="3768541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6" name="TextBox 25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27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Taking SAT 2010-2011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13970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896931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2483" y="1857176"/>
            <a:ext cx="1126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01574" y="1857176"/>
            <a:ext cx="134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41587" y="4027676"/>
            <a:ext cx="406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7066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Arts Credits Taken</a:t>
            </a:r>
            <a:endParaRPr lang="en-US" sz="8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08838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Arts Credits Taken</a:t>
            </a:r>
            <a:endParaRPr lang="en-US" sz="800" i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275718" y="36161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307243" y="3768541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6" name="TextBox 25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27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Performance: Visual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Taking Visual Arts Credits Only</a:t>
            </a:r>
            <a:r>
              <a:rPr lang="en-US" sz="1400" i="1" dirty="0" smtClean="0"/>
              <a:t>:  </a:t>
            </a:r>
            <a:r>
              <a:rPr lang="en-US" sz="1400" b="1" i="1" dirty="0" smtClean="0"/>
              <a:t>By Race</a:t>
            </a:r>
            <a:endParaRPr lang="en-US" sz="1400" b="1" i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896931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2483" y="18571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01574" y="18571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41587" y="4027676"/>
            <a:ext cx="406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788724" y="6167398"/>
            <a:ext cx="2431860" cy="224263"/>
            <a:chOff x="3788724" y="6167398"/>
            <a:chExt cx="2431860" cy="224263"/>
          </a:xfrm>
        </p:grpSpPr>
        <p:sp>
          <p:nvSpPr>
            <p:cNvPr id="27" name="Rectangle 26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06583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11250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97066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Visual Arts Credits Taken</a:t>
            </a:r>
            <a:endParaRPr lang="en-US" sz="8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08838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Visual Arts Credits Taken</a:t>
            </a:r>
            <a:endParaRPr lang="en-US" sz="800" i="1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75718" y="36161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3307243" y="3768541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graphicFrame>
        <p:nvGraphicFramePr>
          <p:cNvPr id="22" name="Chart 21"/>
          <p:cNvGraphicFramePr/>
          <p:nvPr/>
        </p:nvGraphicFramePr>
        <p:xfrm>
          <a:off x="313970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Cumulative GPA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132490" y="3509341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  (</a:t>
            </a:r>
            <a:r>
              <a:rPr lang="en-US" sz="900" i="1" dirty="0" err="1" smtClean="0"/>
              <a:t>unweighted</a:t>
            </a:r>
            <a:r>
              <a:rPr lang="en-US" sz="1000" i="1" dirty="0" smtClean="0"/>
              <a:t>)</a:t>
            </a:r>
            <a:endParaRPr lang="en-US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673615" y="5987741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Mean GPA For Students Statewide: 2010-2011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Performance: Dance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Taking Dance Credits Only: </a:t>
            </a:r>
            <a:r>
              <a:rPr lang="en-US" sz="1400" b="1" i="1" dirty="0" smtClean="0"/>
              <a:t>By Race</a:t>
            </a:r>
            <a:endParaRPr lang="en-US" sz="1400" b="1" i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896931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2483" y="18571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01574" y="18571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41587" y="4027676"/>
            <a:ext cx="406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788724" y="6167398"/>
            <a:ext cx="2431860" cy="224263"/>
            <a:chOff x="3788724" y="6167398"/>
            <a:chExt cx="2431860" cy="224263"/>
          </a:xfrm>
        </p:grpSpPr>
        <p:sp>
          <p:nvSpPr>
            <p:cNvPr id="27" name="Rectangle 26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06583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11250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97066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Dance Credits Taken</a:t>
            </a:r>
            <a:endParaRPr lang="en-US" sz="8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08838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Dance  Credits Taken</a:t>
            </a:r>
            <a:endParaRPr lang="en-US" sz="800" i="1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75718" y="36161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3307243" y="3768541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graphicFrame>
        <p:nvGraphicFramePr>
          <p:cNvPr id="22" name="Chart 21"/>
          <p:cNvGraphicFramePr/>
          <p:nvPr/>
        </p:nvGraphicFramePr>
        <p:xfrm>
          <a:off x="313970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/>
        </p:nvGraphicFramePr>
        <p:xfrm>
          <a:off x="313970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Performance: Theatre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Taking Theatre Credits Only</a:t>
            </a:r>
            <a:r>
              <a:rPr lang="en-US" sz="1400" b="1" dirty="0" smtClean="0"/>
              <a:t>: </a:t>
            </a:r>
            <a:r>
              <a:rPr lang="en-US" sz="1400" b="1" i="1" dirty="0" smtClean="0"/>
              <a:t>By Race</a:t>
            </a:r>
            <a:endParaRPr lang="en-US" sz="1400" b="1" i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896931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2483" y="18571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01574" y="18571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41587" y="4027676"/>
            <a:ext cx="406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788724" y="6167398"/>
            <a:ext cx="2431860" cy="224263"/>
            <a:chOff x="3788724" y="6167398"/>
            <a:chExt cx="2431860" cy="224263"/>
          </a:xfrm>
        </p:grpSpPr>
        <p:sp>
          <p:nvSpPr>
            <p:cNvPr id="27" name="Rectangle 26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06583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11250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97066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Theatre Credits Taken</a:t>
            </a:r>
            <a:endParaRPr lang="en-US" sz="8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08838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Theatre Credits Taken</a:t>
            </a:r>
            <a:endParaRPr lang="en-US" sz="800" i="1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75718" y="36161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3307243" y="3768541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Performance: Music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For Students Taking Music Credits Only:</a:t>
            </a:r>
            <a:r>
              <a:rPr lang="en-US" sz="1400" b="1" dirty="0" smtClean="0"/>
              <a:t>  </a:t>
            </a:r>
            <a:r>
              <a:rPr lang="en-US" sz="1400" b="1" i="1" dirty="0" smtClean="0"/>
              <a:t>By Race</a:t>
            </a:r>
            <a:endParaRPr lang="en-US" sz="1400" b="1" i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896931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2483" y="18571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01574" y="18571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41587" y="4027676"/>
            <a:ext cx="406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788724" y="6167398"/>
            <a:ext cx="2431860" cy="224263"/>
            <a:chOff x="3788724" y="6167398"/>
            <a:chExt cx="2431860" cy="224263"/>
          </a:xfrm>
        </p:grpSpPr>
        <p:sp>
          <p:nvSpPr>
            <p:cNvPr id="27" name="Rectangle 26"/>
            <p:cNvSpPr/>
            <p:nvPr/>
          </p:nvSpPr>
          <p:spPr>
            <a:xfrm>
              <a:off x="3788724" y="6243888"/>
              <a:ext cx="106614" cy="1027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60463" y="6243888"/>
              <a:ext cx="106614" cy="102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65130" y="6243887"/>
              <a:ext cx="106614" cy="1027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06583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Hispanic</a:t>
              </a:r>
              <a:endParaRPr 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11250" y="6167398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White</a:t>
              </a:r>
              <a:endParaRPr lang="en-US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60058" y="6176217"/>
              <a:ext cx="4651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Black</a:t>
              </a:r>
              <a:endParaRPr lang="en-US" sz="8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97066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Music Credits Taken</a:t>
            </a:r>
            <a:endParaRPr lang="en-US" sz="8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08838" y="595195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Music Credits Taken</a:t>
            </a:r>
            <a:endParaRPr lang="en-US" sz="800" i="1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275718" y="36161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3307243" y="3768541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graphicFrame>
        <p:nvGraphicFramePr>
          <p:cNvPr id="22" name="Chart 21"/>
          <p:cNvGraphicFramePr/>
          <p:nvPr/>
        </p:nvGraphicFramePr>
        <p:xfrm>
          <a:off x="313970" y="1995676"/>
          <a:ext cx="3945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-95773" y="1699172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Visual Art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Visual Art Credits 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7236171" y="6184906"/>
            <a:ext cx="210207" cy="2014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51635" y="6109233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2007-2008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51635" y="639579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4572000" y="1699172"/>
          <a:ext cx="4096512" cy="436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7241428" y="6448031"/>
            <a:ext cx="210207" cy="201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52483" y="17186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01574" y="17186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240211" y="377200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414966" y="37685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1718734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Visual Art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Visual Art Credits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4590288" y="1708615"/>
          <a:ext cx="4096512" cy="436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7236171" y="6184906"/>
            <a:ext cx="210207" cy="2014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51635" y="6109233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2007-2008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51635" y="639579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241428" y="6448031"/>
            <a:ext cx="210207" cy="201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52483" y="17186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01574" y="17186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40211" y="377200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414966" y="37685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1708615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Visual Art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Art Credits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4590288" y="1708615"/>
          <a:ext cx="4096512" cy="436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7236171" y="6184906"/>
            <a:ext cx="210207" cy="2014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51635" y="6109233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2007-2008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51635" y="6395797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241428" y="6448031"/>
            <a:ext cx="210207" cy="201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52483" y="17186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01574" y="17186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40211" y="377200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414966" y="37685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4623772" y="1699172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1718676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Dance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Dance Credits 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7264398" y="6208223"/>
            <a:ext cx="210207" cy="20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79862" y="6132550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2007-2008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79862" y="6419114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264398" y="6461347"/>
            <a:ext cx="210207" cy="201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52483" y="17186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01574" y="17186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240211" y="377200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414966" y="37685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4623772" y="1699171"/>
          <a:ext cx="409918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1699172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Dance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Dance Credits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7264398" y="6208223"/>
            <a:ext cx="210207" cy="20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79862" y="6132550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2007-2008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79862" y="6419114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264398" y="6461347"/>
            <a:ext cx="210207" cy="201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52483" y="17186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01574" y="17186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40211" y="377200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414966" y="37685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4623772" y="169917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169917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Dance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Dance Credits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7264398" y="6208223"/>
            <a:ext cx="210207" cy="20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79862" y="6132550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2007-2008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79862" y="6419114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264398" y="6461347"/>
            <a:ext cx="210207" cy="201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52483" y="17186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01574" y="17186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40211" y="377200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414966" y="37685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4623772" y="169917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1699172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Theatre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Theatre Credits 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7269655" y="6259743"/>
            <a:ext cx="210207" cy="2014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85119" y="6184070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2007-2008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85119" y="6470634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274912" y="6512867"/>
            <a:ext cx="210207" cy="2014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52483" y="17186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01574" y="17186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40211" y="377200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414966" y="37685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Bright Futures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GPA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Mean GPA For Bright Futures Students Statewide: 2010-2011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73615" y="5987741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132490" y="3509341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  (</a:t>
            </a:r>
            <a:r>
              <a:rPr lang="en-US" sz="900" i="1" dirty="0" err="1" smtClean="0"/>
              <a:t>unweighted</a:t>
            </a:r>
            <a:r>
              <a:rPr lang="en-US" sz="1000" i="1" dirty="0" smtClean="0"/>
              <a:t>)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4623772" y="169917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169917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Theatre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Theatre Credits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7269655" y="6259743"/>
            <a:ext cx="210207" cy="2014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85119" y="6184070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2007-2008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85119" y="6470634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274912" y="6512867"/>
            <a:ext cx="210207" cy="2014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52483" y="17186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01574" y="17186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40211" y="377200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414966" y="37685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4623772" y="1699171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1687743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Theatre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Drama Credits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7269655" y="6259743"/>
            <a:ext cx="210207" cy="2014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85119" y="6184070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2007-2008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85119" y="6470634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7274912" y="6512867"/>
            <a:ext cx="210207" cy="2014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52483" y="17186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01574" y="17186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40211" y="377200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414966" y="37685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4590288" y="1699172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1708615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Music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Music Credits 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7269655" y="6259743"/>
            <a:ext cx="210207" cy="201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85119" y="6184070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2007-2008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85119" y="6470634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274912" y="6512867"/>
            <a:ext cx="210207" cy="201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52483" y="17186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01574" y="17186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240211" y="377200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414966" y="37685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4623772" y="1708615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0" y="1708615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Music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Music Credits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52483" y="17186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01574" y="17186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240211" y="377200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414966" y="37685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4" name="Rectangle 23"/>
          <p:cNvSpPr/>
          <p:nvPr/>
        </p:nvSpPr>
        <p:spPr>
          <a:xfrm>
            <a:off x="7269655" y="6259743"/>
            <a:ext cx="210207" cy="201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85119" y="6184070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2007-2008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485119" y="6470634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7274912" y="6512867"/>
            <a:ext cx="210207" cy="201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4590288" y="1708615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0" y="1718676"/>
          <a:ext cx="4096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Comparison: Music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Multi-Year SAT Performance Of Students With Music Credits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52483" y="1718676"/>
            <a:ext cx="96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MATH</a:t>
            </a:r>
            <a:endParaRPr lang="en-US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01574" y="1718676"/>
            <a:ext cx="1112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SAT VERBAL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240211" y="377200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414966" y="3768540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Mean Score</a:t>
            </a:r>
            <a:endParaRPr lang="en-US" sz="800" i="1" dirty="0"/>
          </a:p>
        </p:txBody>
      </p:sp>
      <p:sp>
        <p:nvSpPr>
          <p:cNvPr id="25" name="Rectangle 24"/>
          <p:cNvSpPr/>
          <p:nvPr/>
        </p:nvSpPr>
        <p:spPr>
          <a:xfrm>
            <a:off x="7269655" y="6259743"/>
            <a:ext cx="210207" cy="201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485119" y="6184070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2007-2008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485119" y="6470634"/>
            <a:ext cx="123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2010-2011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7274912" y="6512867"/>
            <a:ext cx="210207" cy="201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8613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On </a:t>
            </a:r>
            <a:r>
              <a:rPr lang="en-US" sz="1400" b="1" dirty="0" smtClean="0"/>
              <a:t>Free/Reduced Lunch Price Program </a:t>
            </a:r>
            <a:r>
              <a:rPr lang="en-US" sz="1400" dirty="0" smtClean="0"/>
              <a:t>Taking SAT </a:t>
            </a:r>
            <a:r>
              <a:rPr lang="en-US" sz="1400" i="1" dirty="0" smtClean="0"/>
              <a:t>(math or verbal)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982311" y="6212097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Arts Credits Taken</a:t>
            </a:r>
            <a:endParaRPr lang="en-US" sz="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Performance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247561" y="1651420"/>
          <a:ext cx="6843613" cy="485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57201" y="1068552"/>
            <a:ext cx="790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Of Students </a:t>
            </a:r>
            <a:r>
              <a:rPr lang="en-US" sz="1400" b="1" dirty="0" smtClean="0"/>
              <a:t>Free and/or Reduced Lunch Price Program </a:t>
            </a:r>
            <a:r>
              <a:rPr lang="en-US" sz="1400" dirty="0" smtClean="0"/>
              <a:t>Taking SAT MATH</a:t>
            </a:r>
            <a:endParaRPr lang="en-US" sz="1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7477466" y="5200141"/>
            <a:ext cx="1312749" cy="894361"/>
            <a:chOff x="7940376" y="5828071"/>
            <a:chExt cx="1312749" cy="894361"/>
          </a:xfrm>
        </p:grpSpPr>
        <p:sp>
          <p:nvSpPr>
            <p:cNvPr id="30" name="Rectangle 29"/>
            <p:cNvSpPr/>
            <p:nvPr/>
          </p:nvSpPr>
          <p:spPr>
            <a:xfrm>
              <a:off x="7940376" y="6525532"/>
              <a:ext cx="143192" cy="16373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40376" y="5867844"/>
              <a:ext cx="143192" cy="1637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940376" y="6083125"/>
              <a:ext cx="143192" cy="163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40376" y="6298407"/>
              <a:ext cx="143192" cy="1637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43791" y="6476211"/>
              <a:ext cx="12093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Music</a:t>
              </a:r>
              <a:endParaRPr lang="en-US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43791" y="5828071"/>
              <a:ext cx="12093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Visual Art</a:t>
              </a:r>
              <a:endParaRPr lang="en-US" sz="1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43791" y="6043351"/>
              <a:ext cx="12093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Dance</a:t>
              </a:r>
              <a:endParaRPr lang="en-US" sz="1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43791" y="6258634"/>
              <a:ext cx="12093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Theatre</a:t>
              </a:r>
              <a:endParaRPr lang="en-US" sz="1000" dirty="0"/>
            </a:p>
          </p:txBody>
        </p:sp>
      </p:grpSp>
      <p:sp>
        <p:nvSpPr>
          <p:cNvPr id="41" name="TextBox 40"/>
          <p:cNvSpPr txBox="1"/>
          <p:nvPr/>
        </p:nvSpPr>
        <p:spPr>
          <a:xfrm rot="16200000">
            <a:off x="-1001682" y="3818360"/>
            <a:ext cx="3179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Mean SAT Math Scores</a:t>
            </a:r>
            <a:endParaRPr lang="en-US" sz="11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982311" y="648323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Arts Credits Taken</a:t>
            </a:r>
            <a:endParaRPr lang="en-US" sz="800" i="1" dirty="0"/>
          </a:p>
        </p:txBody>
      </p:sp>
      <p:graphicFrame>
        <p:nvGraphicFramePr>
          <p:cNvPr id="39" name="Chart 38"/>
          <p:cNvGraphicFramePr/>
          <p:nvPr/>
        </p:nvGraphicFramePr>
        <p:xfrm>
          <a:off x="6343975" y="1376329"/>
          <a:ext cx="2800026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Chart 39"/>
          <p:cNvGraphicFramePr/>
          <p:nvPr/>
        </p:nvGraphicFramePr>
        <p:xfrm>
          <a:off x="6236368" y="2688814"/>
          <a:ext cx="2800026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571861" y="1568736"/>
          <a:ext cx="6775704" cy="491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/>
          <p:cNvSpPr txBox="1"/>
          <p:nvPr/>
        </p:nvSpPr>
        <p:spPr>
          <a:xfrm rot="16200000">
            <a:off x="-1001683" y="3667395"/>
            <a:ext cx="3179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Mean SAT  Verbal Scores</a:t>
            </a:r>
            <a:endParaRPr lang="en-US" sz="1100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SAT Performance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70282" y="6483234"/>
            <a:ext cx="3179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Arts Credits Taken</a:t>
            </a:r>
            <a:endParaRPr lang="en-US" sz="800" i="1" dirty="0"/>
          </a:p>
        </p:txBody>
      </p:sp>
      <p:grpSp>
        <p:nvGrpSpPr>
          <p:cNvPr id="34" name="Group 39"/>
          <p:cNvGrpSpPr/>
          <p:nvPr/>
        </p:nvGrpSpPr>
        <p:grpSpPr>
          <a:xfrm>
            <a:off x="7477466" y="5200141"/>
            <a:ext cx="1312749" cy="894361"/>
            <a:chOff x="7940376" y="5828071"/>
            <a:chExt cx="1312749" cy="894361"/>
          </a:xfrm>
        </p:grpSpPr>
        <p:sp>
          <p:nvSpPr>
            <p:cNvPr id="42" name="Rectangle 41"/>
            <p:cNvSpPr/>
            <p:nvPr/>
          </p:nvSpPr>
          <p:spPr>
            <a:xfrm>
              <a:off x="7940376" y="6525532"/>
              <a:ext cx="143192" cy="16373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40376" y="5867844"/>
              <a:ext cx="143192" cy="1637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940376" y="6083125"/>
              <a:ext cx="143192" cy="163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940376" y="6298407"/>
              <a:ext cx="143192" cy="1637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43791" y="6476211"/>
              <a:ext cx="12093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Music</a:t>
              </a:r>
              <a:endParaRPr lang="en-US" sz="1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43791" y="5828071"/>
              <a:ext cx="12093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Visual Art</a:t>
              </a:r>
              <a:endParaRPr lang="en-US" sz="1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43791" y="6043351"/>
              <a:ext cx="12093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Dance</a:t>
              </a:r>
              <a:endParaRPr lang="en-US" sz="1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43791" y="6258634"/>
              <a:ext cx="12093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Theatre</a:t>
              </a:r>
              <a:endParaRPr lang="en-US" sz="10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57201" y="1068552"/>
            <a:ext cx="790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Mean Scores Of Students </a:t>
            </a:r>
            <a:r>
              <a:rPr lang="en-US" sz="1400" b="1" dirty="0" smtClean="0"/>
              <a:t>Free and/or Reduced Lunch Price Program </a:t>
            </a:r>
            <a:r>
              <a:rPr lang="en-US" sz="1400" dirty="0" smtClean="0"/>
              <a:t>Taking SAT Verbal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FCAT Reading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685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Statewide </a:t>
            </a:r>
            <a:r>
              <a:rPr lang="en-US" sz="1400" b="1" dirty="0" smtClean="0"/>
              <a:t>Scoring 3 or Above </a:t>
            </a:r>
            <a:r>
              <a:rPr lang="en-US" sz="1400" dirty="0" smtClean="0"/>
              <a:t>on FCAT Reading</a:t>
            </a:r>
            <a:endParaRPr lang="en-US" sz="1400" i="1" dirty="0" smtClean="0"/>
          </a:p>
          <a:p>
            <a:pPr algn="ctr"/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82311" y="6110852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FCAT Reading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685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Statewide </a:t>
            </a:r>
            <a:r>
              <a:rPr lang="en-US" sz="1400" b="1" dirty="0" smtClean="0"/>
              <a:t>Scoring 1 or 2 </a:t>
            </a:r>
            <a:r>
              <a:rPr lang="en-US" sz="1400" dirty="0" smtClean="0"/>
              <a:t>on FCAT Reading</a:t>
            </a:r>
            <a:endParaRPr lang="en-US" sz="1400" i="1" dirty="0" smtClean="0"/>
          </a:p>
          <a:p>
            <a:pPr algn="ctr"/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82311" y="6110852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Comparative GPA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Mean GPA For Bright Futures Students vs. Not Bright Futures</a:t>
            </a:r>
          </a:p>
          <a:p>
            <a:pPr algn="ctr"/>
            <a:endParaRPr lang="en-US" sz="14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28145" y="1660465"/>
          <a:ext cx="4229272" cy="221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2906" y="1383466"/>
            <a:ext cx="1203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Visual Art</a:t>
            </a:r>
            <a:endParaRPr lang="en-US" sz="1200" u="sng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4792009" y="1521966"/>
          <a:ext cx="4229272" cy="235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29058" y="1383466"/>
            <a:ext cx="1203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Dance</a:t>
            </a:r>
            <a:endParaRPr lang="en-US" sz="1200" u="sng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275510" y="4099320"/>
          <a:ext cx="4229272" cy="245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2906" y="4099320"/>
            <a:ext cx="1203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Theatre</a:t>
            </a:r>
            <a:endParaRPr lang="en-US" sz="1200" u="sng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4792009" y="4099320"/>
          <a:ext cx="4229272" cy="245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29058" y="4082183"/>
            <a:ext cx="1203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Music</a:t>
            </a:r>
            <a:endParaRPr lang="en-US" sz="1200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FCAT Math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685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Statewide </a:t>
            </a:r>
            <a:r>
              <a:rPr lang="en-US" sz="1400" b="1" dirty="0" smtClean="0"/>
              <a:t>Scoring 3</a:t>
            </a:r>
            <a:r>
              <a:rPr lang="en-US" sz="1400" dirty="0" smtClean="0"/>
              <a:t> </a:t>
            </a:r>
            <a:r>
              <a:rPr lang="en-US" sz="1400" b="1" dirty="0" smtClean="0"/>
              <a:t>or Above </a:t>
            </a:r>
            <a:r>
              <a:rPr lang="en-US" sz="1400" dirty="0" smtClean="0"/>
              <a:t>on FCAT Math</a:t>
            </a:r>
            <a:endParaRPr lang="en-US" sz="1400" i="1" dirty="0" smtClean="0"/>
          </a:p>
          <a:p>
            <a:pPr algn="ctr"/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82311" y="6110852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FCAT Math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685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Statewide </a:t>
            </a:r>
            <a:r>
              <a:rPr lang="en-US" sz="1400" b="1" dirty="0" smtClean="0"/>
              <a:t>Scoring 1 or 2</a:t>
            </a:r>
            <a:r>
              <a:rPr lang="en-US" sz="1400" dirty="0" smtClean="0"/>
              <a:t> on FCAT Math</a:t>
            </a:r>
            <a:endParaRPr lang="en-US" sz="1400" i="1" dirty="0" smtClean="0"/>
          </a:p>
          <a:p>
            <a:pPr algn="ctr"/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82311" y="6110852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FCAT Writing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685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Statewide </a:t>
            </a:r>
            <a:r>
              <a:rPr lang="en-US" sz="1400" b="1" dirty="0" smtClean="0"/>
              <a:t>Scoring 3.5 or Above </a:t>
            </a:r>
            <a:r>
              <a:rPr lang="en-US" sz="1400" dirty="0" smtClean="0"/>
              <a:t>on FCAT Writing</a:t>
            </a:r>
            <a:endParaRPr lang="en-US" sz="1400" i="1" dirty="0" smtClean="0"/>
          </a:p>
          <a:p>
            <a:pPr algn="ctr"/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82311" y="6110852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FCAT Writing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685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Statewide </a:t>
            </a:r>
            <a:r>
              <a:rPr lang="en-US" sz="1400" b="1" dirty="0" smtClean="0"/>
              <a:t>Scoring 1 to 3</a:t>
            </a:r>
            <a:r>
              <a:rPr lang="en-US" sz="1400" dirty="0" smtClean="0"/>
              <a:t> on FCAT Writing</a:t>
            </a:r>
            <a:endParaRPr lang="en-US" sz="1400" i="1" dirty="0" smtClean="0"/>
          </a:p>
          <a:p>
            <a:pPr algn="ctr"/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82311" y="6110852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FCAT Scores: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Visual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304966" y="1305033"/>
          <a:ext cx="41148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889196" y="1305033"/>
          <a:ext cx="41148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4984" y="5869077"/>
            <a:ext cx="32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% of Visual Art Students </a:t>
            </a:r>
            <a:r>
              <a:rPr lang="en-US" sz="1200" b="1" dirty="0" smtClean="0"/>
              <a:t>Scoring 3 and Above </a:t>
            </a:r>
            <a:r>
              <a:rPr lang="en-US" sz="1200" dirty="0" smtClean="0"/>
              <a:t>on Reading &amp; Math, and 3.5 and </a:t>
            </a:r>
          </a:p>
          <a:p>
            <a:pPr algn="ctr"/>
            <a:r>
              <a:rPr lang="en-US" sz="1200" dirty="0" smtClean="0"/>
              <a:t>Above on Writing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27507" y="5869077"/>
            <a:ext cx="32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% of Visual Art Students </a:t>
            </a:r>
            <a:r>
              <a:rPr lang="en-US" sz="1200" b="1" dirty="0" smtClean="0"/>
              <a:t>Scoring 1 -2</a:t>
            </a:r>
            <a:r>
              <a:rPr lang="en-US" sz="1200" dirty="0" smtClean="0"/>
              <a:t> on Reading &amp; Math, and 1 - 3 on Writing</a:t>
            </a:r>
            <a:endParaRPr lang="en-US" sz="1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096522" y="6537417"/>
            <a:ext cx="2047478" cy="230832"/>
            <a:chOff x="7096522" y="6537417"/>
            <a:chExt cx="2047478" cy="230832"/>
          </a:xfrm>
        </p:grpSpPr>
        <p:sp>
          <p:nvSpPr>
            <p:cNvPr id="15" name="Rectangle 14"/>
            <p:cNvSpPr/>
            <p:nvPr/>
          </p:nvSpPr>
          <p:spPr>
            <a:xfrm>
              <a:off x="7096522" y="6613907"/>
              <a:ext cx="106614" cy="102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38261" y="6613907"/>
              <a:ext cx="106614" cy="1027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12928" y="6613906"/>
              <a:ext cx="106614" cy="1027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42642" y="6537417"/>
              <a:ext cx="1209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Reading</a:t>
              </a:r>
              <a:endParaRPr lang="en-US" sz="9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84381" y="6537417"/>
              <a:ext cx="4985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Math</a:t>
              </a:r>
              <a:endParaRPr lang="en-US" sz="9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69048" y="6537417"/>
              <a:ext cx="6749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Writing</a:t>
              </a:r>
              <a:endParaRPr lang="en-US" sz="9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FCAT Scores: Dance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197194" y="1305035"/>
          <a:ext cx="41148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724400" y="1305034"/>
          <a:ext cx="41148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4984" y="5878268"/>
            <a:ext cx="32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% of Dance Students </a:t>
            </a:r>
            <a:r>
              <a:rPr lang="en-US" sz="1200" b="1" dirty="0" smtClean="0"/>
              <a:t>Scoring 3 and Above </a:t>
            </a:r>
            <a:r>
              <a:rPr lang="en-US" sz="1200" dirty="0" smtClean="0"/>
              <a:t>on Reading &amp; Math, and 3.5 and </a:t>
            </a:r>
          </a:p>
          <a:p>
            <a:pPr algn="ctr"/>
            <a:r>
              <a:rPr lang="en-US" sz="1200" dirty="0" smtClean="0"/>
              <a:t>Above on Writing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27507" y="5878268"/>
            <a:ext cx="32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% of Dance Students </a:t>
            </a:r>
            <a:r>
              <a:rPr lang="en-US" sz="1200" b="1" dirty="0" smtClean="0"/>
              <a:t>Scoring 1 -2 </a:t>
            </a:r>
            <a:r>
              <a:rPr lang="en-US" sz="1200" dirty="0" smtClean="0"/>
              <a:t>on Reading &amp; Math, and 1 - 3 on Writing</a:t>
            </a:r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096522" y="6537417"/>
            <a:ext cx="2047478" cy="230832"/>
            <a:chOff x="7096522" y="6537417"/>
            <a:chExt cx="2047478" cy="230832"/>
          </a:xfrm>
        </p:grpSpPr>
        <p:sp>
          <p:nvSpPr>
            <p:cNvPr id="13" name="Rectangle 12"/>
            <p:cNvSpPr/>
            <p:nvPr/>
          </p:nvSpPr>
          <p:spPr>
            <a:xfrm>
              <a:off x="7096522" y="6613907"/>
              <a:ext cx="106614" cy="1027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38261" y="6613907"/>
              <a:ext cx="106614" cy="102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12928" y="6613906"/>
              <a:ext cx="106614" cy="1027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42642" y="6537417"/>
              <a:ext cx="1209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Reading</a:t>
              </a:r>
              <a:endParaRPr lang="en-US" sz="9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84381" y="6537417"/>
              <a:ext cx="4985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Math</a:t>
              </a:r>
              <a:endParaRPr lang="en-US" sz="9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69048" y="6537417"/>
              <a:ext cx="6749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Writing</a:t>
              </a:r>
              <a:endParaRPr lang="en-US" sz="9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FCAT Scores: Theatre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27195" y="1276781"/>
          <a:ext cx="41148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664400" y="1276782"/>
          <a:ext cx="41148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0248" y="5840825"/>
            <a:ext cx="335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% of Theatre Students </a:t>
            </a:r>
            <a:r>
              <a:rPr lang="en-US" sz="1200" b="1" dirty="0" smtClean="0"/>
              <a:t>Scoring 3 and Above </a:t>
            </a:r>
            <a:r>
              <a:rPr lang="en-US" sz="1200" dirty="0" smtClean="0"/>
              <a:t>on Reading &amp; Math, and 3.5 and </a:t>
            </a:r>
          </a:p>
          <a:p>
            <a:pPr algn="ctr"/>
            <a:r>
              <a:rPr lang="en-US" sz="1200" dirty="0" smtClean="0"/>
              <a:t>Above on Writing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27507" y="5840825"/>
            <a:ext cx="32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% of Theatre Students </a:t>
            </a:r>
            <a:r>
              <a:rPr lang="en-US" sz="1200" b="1" dirty="0" smtClean="0"/>
              <a:t>Scoring 1 -2 </a:t>
            </a:r>
            <a:r>
              <a:rPr lang="en-US" sz="1200" dirty="0" smtClean="0"/>
              <a:t>on Reading &amp; Math, and 1 - 3 on Writing</a:t>
            </a:r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096522" y="6537417"/>
            <a:ext cx="2047478" cy="230832"/>
            <a:chOff x="7096522" y="6537417"/>
            <a:chExt cx="2047478" cy="230832"/>
          </a:xfrm>
        </p:grpSpPr>
        <p:sp>
          <p:nvSpPr>
            <p:cNvPr id="13" name="Rectangle 12"/>
            <p:cNvSpPr/>
            <p:nvPr/>
          </p:nvSpPr>
          <p:spPr>
            <a:xfrm>
              <a:off x="7096522" y="6613907"/>
              <a:ext cx="106614" cy="10279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38261" y="6613907"/>
              <a:ext cx="106614" cy="102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12928" y="6613906"/>
              <a:ext cx="106614" cy="1027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42642" y="6537417"/>
              <a:ext cx="1209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Reading</a:t>
              </a:r>
              <a:endParaRPr lang="en-US" sz="9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84381" y="6537417"/>
              <a:ext cx="4985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Math</a:t>
              </a:r>
              <a:endParaRPr lang="en-US" sz="9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69048" y="6537417"/>
              <a:ext cx="6749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Writing</a:t>
              </a:r>
              <a:endParaRPr lang="en-US" sz="9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FCAT Scores: Music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47194" y="1305034"/>
          <a:ext cx="41148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899197" y="1305033"/>
          <a:ext cx="41148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4984" y="5840825"/>
            <a:ext cx="32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% of Music Students </a:t>
            </a:r>
            <a:r>
              <a:rPr lang="en-US" sz="1200" b="1" dirty="0" smtClean="0"/>
              <a:t>Scoring 3 and Above </a:t>
            </a:r>
            <a:r>
              <a:rPr lang="en-US" sz="1200" dirty="0" smtClean="0"/>
              <a:t>on Reading &amp; Math, and 3.5 and </a:t>
            </a:r>
          </a:p>
          <a:p>
            <a:pPr algn="ctr"/>
            <a:r>
              <a:rPr lang="en-US" sz="1200" dirty="0" smtClean="0"/>
              <a:t>Above on Writing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27507" y="5840825"/>
            <a:ext cx="32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% of Music Students </a:t>
            </a:r>
            <a:r>
              <a:rPr lang="en-US" sz="1200" b="1" dirty="0" smtClean="0"/>
              <a:t>Scoring 1 -2</a:t>
            </a:r>
            <a:r>
              <a:rPr lang="en-US" sz="1200" dirty="0" smtClean="0"/>
              <a:t> on Reading &amp; Math, and 1 - 3 on Writing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096522" y="6537417"/>
            <a:ext cx="2047478" cy="230832"/>
            <a:chOff x="7096522" y="6537417"/>
            <a:chExt cx="2047478" cy="230832"/>
          </a:xfrm>
        </p:grpSpPr>
        <p:sp>
          <p:nvSpPr>
            <p:cNvPr id="12" name="Rectangle 11"/>
            <p:cNvSpPr/>
            <p:nvPr/>
          </p:nvSpPr>
          <p:spPr>
            <a:xfrm>
              <a:off x="7096522" y="6613907"/>
              <a:ext cx="106614" cy="1027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38261" y="6613907"/>
              <a:ext cx="106614" cy="1027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12928" y="6613906"/>
              <a:ext cx="106614" cy="1027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42642" y="6537417"/>
              <a:ext cx="1209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Reading</a:t>
              </a:r>
              <a:endParaRPr lang="en-US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84381" y="6537417"/>
              <a:ext cx="4985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Math</a:t>
              </a:r>
              <a:endParaRPr lang="en-US" sz="9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69048" y="6537417"/>
              <a:ext cx="6749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Writing</a:t>
              </a:r>
              <a:endParaRPr lang="en-US" sz="9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Reading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32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Black</a:t>
            </a:r>
            <a:endParaRPr lang="en-US" sz="12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684765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Hispanic</a:t>
            </a:r>
            <a:endParaRPr lang="en-US" sz="12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68108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White</a:t>
            </a:r>
            <a:endParaRPr lang="en-US" sz="1200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FCAT Reading By Race:  </a:t>
            </a:r>
            <a:r>
              <a:rPr lang="en-US" sz="1400" b="1" i="1" dirty="0" smtClean="0"/>
              <a:t>All Races</a:t>
            </a:r>
            <a:endParaRPr lang="en-US" sz="1400" b="1" i="1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116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/>
          <p:cNvGraphicFramePr/>
          <p:nvPr/>
        </p:nvGraphicFramePr>
        <p:xfrm>
          <a:off x="3164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6093543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Reading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FCAT Reading By Race: 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1375899" y="1891551"/>
          <a:ext cx="64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0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Graduating With Diploma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Graduating With Standard High School Diploma: 2010-2011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982311" y="6110852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Reading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FCAT Reading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graphicFrame>
        <p:nvGraphicFramePr>
          <p:cNvPr id="32" name="Chart 31"/>
          <p:cNvGraphicFramePr/>
          <p:nvPr/>
        </p:nvGraphicFramePr>
        <p:xfrm>
          <a:off x="1371600" y="1834385"/>
          <a:ext cx="64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Reading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FCAT Reading By Race: 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graphicFrame>
        <p:nvGraphicFramePr>
          <p:cNvPr id="19" name="Chart 18"/>
          <p:cNvGraphicFramePr/>
          <p:nvPr/>
        </p:nvGraphicFramePr>
        <p:xfrm>
          <a:off x="1371600" y="1837507"/>
          <a:ext cx="64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Reading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32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Black</a:t>
            </a:r>
            <a:endParaRPr lang="en-US" sz="12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684765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Hispanic</a:t>
            </a:r>
            <a:endParaRPr lang="en-US" sz="12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68108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White</a:t>
            </a:r>
            <a:endParaRPr lang="en-US" sz="1200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1 to 2 </a:t>
            </a:r>
            <a:r>
              <a:rPr lang="en-US" sz="1400" dirty="0" smtClean="0"/>
              <a:t>on FCAT Reading By Race:  </a:t>
            </a:r>
            <a:r>
              <a:rPr lang="en-US" sz="1400" b="1" i="1" dirty="0" smtClean="0"/>
              <a:t>All Races</a:t>
            </a:r>
            <a:endParaRPr lang="en-US" sz="1400" b="1" i="1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116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1"/>
          <p:cNvGraphicFramePr/>
          <p:nvPr/>
        </p:nvGraphicFramePr>
        <p:xfrm>
          <a:off x="3164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6093543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0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Math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32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Black</a:t>
            </a:r>
            <a:endParaRPr lang="en-US" sz="12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684765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Hispanic</a:t>
            </a:r>
            <a:endParaRPr lang="en-US" sz="12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68108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White</a:t>
            </a:r>
            <a:endParaRPr lang="en-US" sz="1200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FCAT Math By Race: </a:t>
            </a:r>
            <a:r>
              <a:rPr lang="en-US" sz="1400" b="1" i="1" dirty="0" smtClean="0"/>
              <a:t>All Races</a:t>
            </a:r>
            <a:endParaRPr lang="en-US" sz="1400" b="1" i="1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116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/>
          <p:cNvGraphicFramePr/>
          <p:nvPr/>
        </p:nvGraphicFramePr>
        <p:xfrm>
          <a:off x="3164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6093543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0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Math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FCAT Math 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1371600" y="1772517"/>
          <a:ext cx="64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Math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FCAT Math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graphicFrame>
        <p:nvGraphicFramePr>
          <p:cNvPr id="32" name="Chart 31"/>
          <p:cNvGraphicFramePr/>
          <p:nvPr/>
        </p:nvGraphicFramePr>
        <p:xfrm>
          <a:off x="1371600" y="1834385"/>
          <a:ext cx="64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Math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3 and Above </a:t>
            </a:r>
            <a:r>
              <a:rPr lang="en-US" sz="1400" dirty="0" smtClean="0"/>
              <a:t>on FCAT Math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graphicFrame>
        <p:nvGraphicFramePr>
          <p:cNvPr id="19" name="Chart 18"/>
          <p:cNvGraphicFramePr/>
          <p:nvPr/>
        </p:nvGraphicFramePr>
        <p:xfrm>
          <a:off x="1371600" y="1772517"/>
          <a:ext cx="64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Math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32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Black</a:t>
            </a:r>
            <a:endParaRPr lang="en-US" sz="12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684765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Hispanic</a:t>
            </a:r>
            <a:endParaRPr lang="en-US" sz="12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68108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White</a:t>
            </a:r>
            <a:endParaRPr lang="en-US" sz="1200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1 to 2</a:t>
            </a:r>
            <a:r>
              <a:rPr lang="en-US" sz="1400" dirty="0" smtClean="0"/>
              <a:t> on FCAT Math By Race: </a:t>
            </a:r>
            <a:r>
              <a:rPr lang="en-US" sz="1400" b="1" i="1" dirty="0" smtClean="0"/>
              <a:t>All Races</a:t>
            </a:r>
            <a:endParaRPr lang="en-US" sz="1400" b="1" i="1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116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6093543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3164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30" name="TextBox 29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2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Writing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32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Black</a:t>
            </a:r>
            <a:endParaRPr lang="en-US" sz="12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684765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Hispanic</a:t>
            </a:r>
            <a:endParaRPr lang="en-US" sz="12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68108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White</a:t>
            </a:r>
            <a:endParaRPr lang="en-US" sz="1200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3.5 and Above </a:t>
            </a:r>
            <a:r>
              <a:rPr lang="en-US" sz="1400" dirty="0" smtClean="0"/>
              <a:t>on FCAT Writing By Race: </a:t>
            </a:r>
            <a:r>
              <a:rPr lang="en-US" sz="1400" b="1" i="1" dirty="0" smtClean="0"/>
              <a:t>All Races</a:t>
            </a:r>
            <a:endParaRPr lang="en-US" sz="1400" b="1" i="1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116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1"/>
          <p:cNvGraphicFramePr/>
          <p:nvPr/>
        </p:nvGraphicFramePr>
        <p:xfrm>
          <a:off x="3164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6093543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0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Writing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3.5 and Above </a:t>
            </a:r>
            <a:r>
              <a:rPr lang="en-US" sz="1400" dirty="0" smtClean="0"/>
              <a:t>on FCAT Writing By Race: </a:t>
            </a:r>
            <a:r>
              <a:rPr lang="en-US" sz="1400" b="1" i="1" dirty="0" smtClean="0"/>
              <a:t>Black</a:t>
            </a:r>
            <a:endParaRPr lang="en-US" sz="1400" b="1" i="1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1371600" y="2049516"/>
          <a:ext cx="64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Student Drop-Out Rate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Omitted From Standard High School Diploma: 2010-2011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982311" y="6110852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Writing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3.5 and Above </a:t>
            </a:r>
            <a:r>
              <a:rPr lang="en-US" sz="1400" dirty="0" smtClean="0"/>
              <a:t>on FCAT Writing By Race: </a:t>
            </a:r>
            <a:r>
              <a:rPr lang="en-US" sz="1400" b="1" i="1" dirty="0" smtClean="0"/>
              <a:t>Hispanic</a:t>
            </a:r>
            <a:endParaRPr lang="en-US" sz="1400" b="1" i="1" dirty="0"/>
          </a:p>
        </p:txBody>
      </p:sp>
      <p:graphicFrame>
        <p:nvGraphicFramePr>
          <p:cNvPr id="32" name="Chart 31"/>
          <p:cNvGraphicFramePr/>
          <p:nvPr/>
        </p:nvGraphicFramePr>
        <p:xfrm>
          <a:off x="1371600" y="2049516"/>
          <a:ext cx="64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Writing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3.5 and Above </a:t>
            </a:r>
            <a:r>
              <a:rPr lang="en-US" sz="1400" dirty="0" smtClean="0"/>
              <a:t>on FCAT Writing By Race: </a:t>
            </a:r>
            <a:r>
              <a:rPr lang="en-US" sz="1400" b="1" i="1" dirty="0" smtClean="0"/>
              <a:t>White</a:t>
            </a:r>
            <a:endParaRPr lang="en-US" sz="1400" b="1" i="1" dirty="0"/>
          </a:p>
        </p:txBody>
      </p:sp>
      <p:graphicFrame>
        <p:nvGraphicFramePr>
          <p:cNvPr id="19" name="Chart 18"/>
          <p:cNvGraphicFramePr/>
          <p:nvPr/>
        </p:nvGraphicFramePr>
        <p:xfrm>
          <a:off x="1371600" y="2049516"/>
          <a:ext cx="64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FCAT Writing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32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Black</a:t>
            </a:r>
            <a:endParaRPr lang="en-US" sz="12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684765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Hispanic</a:t>
            </a:r>
            <a:endParaRPr lang="en-US" sz="12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681082" y="1772517"/>
            <a:ext cx="290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White</a:t>
            </a:r>
            <a:endParaRPr lang="en-US" sz="1200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Percentage Of Students </a:t>
            </a:r>
            <a:r>
              <a:rPr lang="en-US" sz="1400" b="1" dirty="0" smtClean="0"/>
              <a:t>Scoring 1 to 3 </a:t>
            </a:r>
            <a:r>
              <a:rPr lang="en-US" sz="1400" dirty="0" smtClean="0"/>
              <a:t>on FCAT Writing By Race: </a:t>
            </a:r>
            <a:r>
              <a:rPr lang="en-US" sz="1400" b="1" i="1" dirty="0" smtClean="0"/>
              <a:t>All Races</a:t>
            </a:r>
            <a:endParaRPr lang="en-US" sz="1400" b="1" i="1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116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1"/>
          <p:cNvGraphicFramePr/>
          <p:nvPr/>
        </p:nvGraphicFramePr>
        <p:xfrm>
          <a:off x="3164107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6093543" y="2049516"/>
          <a:ext cx="27440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1" name="TextBox 20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0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7193" y="162034"/>
            <a:ext cx="87049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 Socio-Economic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FCAT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Reading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685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Performance of Students On </a:t>
            </a:r>
            <a:r>
              <a:rPr lang="en-US" sz="1400" b="1" dirty="0" smtClean="0"/>
              <a:t>Free and/or Reduced Lunch Price Program</a:t>
            </a:r>
          </a:p>
          <a:p>
            <a:pPr algn="ctr"/>
            <a:endParaRPr lang="en-US" sz="1400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217193" y="1655948"/>
            <a:ext cx="8704926" cy="4692396"/>
            <a:chOff x="217193" y="1591772"/>
            <a:chExt cx="8704926" cy="4692396"/>
          </a:xfrm>
        </p:grpSpPr>
        <p:graphicFrame>
          <p:nvGraphicFramePr>
            <p:cNvPr id="5" name="Chart 4"/>
            <p:cNvGraphicFramePr/>
            <p:nvPr/>
          </p:nvGraphicFramePr>
          <p:xfrm>
            <a:off x="4807319" y="1720125"/>
            <a:ext cx="4114800" cy="4564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5637076" y="1591772"/>
              <a:ext cx="29618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 smtClean="0"/>
                <a:t>Scoring 1 or 2</a:t>
              </a:r>
              <a:r>
                <a:rPr lang="en-US" sz="1400" i="1" dirty="0" smtClean="0"/>
                <a:t> on FCAT Reading</a:t>
              </a:r>
              <a:endParaRPr lang="en-US" sz="1400" i="1" dirty="0"/>
            </a:p>
          </p:txBody>
        </p:sp>
        <p:graphicFrame>
          <p:nvGraphicFramePr>
            <p:cNvPr id="9" name="Chart 8"/>
            <p:cNvGraphicFramePr/>
            <p:nvPr/>
          </p:nvGraphicFramePr>
          <p:xfrm>
            <a:off x="217193" y="1720125"/>
            <a:ext cx="4114800" cy="4564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998415" y="1591772"/>
              <a:ext cx="34648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 smtClean="0"/>
                <a:t>Scoring 3 or Above </a:t>
              </a:r>
              <a:r>
                <a:rPr lang="en-US" sz="1400" i="1" dirty="0" smtClean="0"/>
                <a:t>on FCAT Reading</a:t>
              </a:r>
              <a:endParaRPr lang="en-US" sz="1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19" name="TextBox 18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0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70994" y="1661021"/>
            <a:ext cx="8802012" cy="4702543"/>
            <a:chOff x="197193" y="1685306"/>
            <a:chExt cx="8802012" cy="4702543"/>
          </a:xfrm>
        </p:grpSpPr>
        <p:graphicFrame>
          <p:nvGraphicFramePr>
            <p:cNvPr id="5" name="Chart 4"/>
            <p:cNvGraphicFramePr/>
            <p:nvPr/>
          </p:nvGraphicFramePr>
          <p:xfrm>
            <a:off x="197193" y="1823806"/>
            <a:ext cx="4114800" cy="4564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5597075" y="1685306"/>
              <a:ext cx="27631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i="1" dirty="0" smtClean="0"/>
                <a:t>Scoring 1 or 2</a:t>
              </a:r>
              <a:r>
                <a:rPr lang="en-US" sz="1400" i="1" dirty="0" smtClean="0"/>
                <a:t> on FCAT Math</a:t>
              </a:r>
              <a:endParaRPr lang="en-US" sz="1400" i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01686" y="1685306"/>
              <a:ext cx="32185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 smtClean="0"/>
                <a:t>Scoring 3 or Above </a:t>
              </a:r>
              <a:r>
                <a:rPr lang="en-US" sz="1400" i="1" dirty="0" smtClean="0"/>
                <a:t>on FCAT Math</a:t>
              </a:r>
              <a:endParaRPr lang="en-US" sz="1400" i="1" dirty="0"/>
            </a:p>
          </p:txBody>
        </p:sp>
        <p:graphicFrame>
          <p:nvGraphicFramePr>
            <p:cNvPr id="10" name="Chart 9"/>
            <p:cNvGraphicFramePr/>
            <p:nvPr/>
          </p:nvGraphicFramePr>
          <p:xfrm>
            <a:off x="4884405" y="1823806"/>
            <a:ext cx="4114800" cy="4564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457200" y="10685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Performance Of Students On </a:t>
            </a:r>
            <a:r>
              <a:rPr lang="en-US" sz="1400" b="1" dirty="0" smtClean="0"/>
              <a:t>Free and/or Reduced Lunch Price Program</a:t>
            </a:r>
          </a:p>
          <a:p>
            <a:pPr algn="ctr"/>
            <a:endParaRPr lang="en-US" sz="14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23" name="TextBox 22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24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  <p:sp>
        <p:nvSpPr>
          <p:cNvPr id="32" name="Title 1"/>
          <p:cNvSpPr txBox="1">
            <a:spLocks/>
          </p:cNvSpPr>
          <p:nvPr/>
        </p:nvSpPr>
        <p:spPr>
          <a:xfrm>
            <a:off x="217193" y="162034"/>
            <a:ext cx="87049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 Socio-Economic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FCAT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Math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85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Performance of Students On </a:t>
            </a:r>
            <a:r>
              <a:rPr lang="en-US" sz="1400" b="1" dirty="0" smtClean="0"/>
              <a:t>Free and/or Reduced Lunch Price Program</a:t>
            </a:r>
          </a:p>
          <a:p>
            <a:pPr algn="ctr"/>
            <a:endParaRPr lang="en-US" sz="1400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117196" y="1643180"/>
            <a:ext cx="8784923" cy="4717932"/>
            <a:chOff x="117196" y="1566236"/>
            <a:chExt cx="8784923" cy="4717932"/>
          </a:xfrm>
        </p:grpSpPr>
        <p:graphicFrame>
          <p:nvGraphicFramePr>
            <p:cNvPr id="5" name="Chart 4"/>
            <p:cNvGraphicFramePr/>
            <p:nvPr/>
          </p:nvGraphicFramePr>
          <p:xfrm>
            <a:off x="117196" y="1720125"/>
            <a:ext cx="4114800" cy="4564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/>
            <p:cNvGraphicFramePr/>
            <p:nvPr/>
          </p:nvGraphicFramePr>
          <p:xfrm>
            <a:off x="4787319" y="1720125"/>
            <a:ext cx="4114800" cy="4564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5390628" y="1566236"/>
              <a:ext cx="35114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 smtClean="0"/>
                <a:t>Scoring 1 or 3 </a:t>
              </a:r>
              <a:r>
                <a:rPr lang="en-US" sz="1400" i="1" dirty="0" smtClean="0"/>
                <a:t>on FCAT Writing</a:t>
              </a:r>
              <a:endParaRPr lang="en-US" sz="1400" i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6546" y="1581623"/>
              <a:ext cx="38219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 smtClean="0"/>
                <a:t>Scoring 3.5 or Above </a:t>
              </a:r>
              <a:r>
                <a:rPr lang="en-US" sz="1400" i="1" dirty="0" smtClean="0"/>
                <a:t>on FCAT Writing</a:t>
              </a:r>
              <a:endParaRPr lang="en-US" sz="1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02756" y="6362604"/>
            <a:ext cx="3180311" cy="215444"/>
            <a:chOff x="6602756" y="6362604"/>
            <a:chExt cx="3180311" cy="215444"/>
          </a:xfrm>
        </p:grpSpPr>
        <p:sp>
          <p:nvSpPr>
            <p:cNvPr id="19" name="TextBox 18"/>
            <p:cNvSpPr txBox="1"/>
            <p:nvPr/>
          </p:nvSpPr>
          <p:spPr>
            <a:xfrm>
              <a:off x="8573733" y="6362604"/>
              <a:ext cx="12093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
          </p:txBody>
        </p:sp>
        <p:grpSp>
          <p:nvGrpSpPr>
            <p:cNvPr id="30" name="Group 22"/>
            <p:cNvGrpSpPr/>
            <p:nvPr/>
          </p:nvGrpSpPr>
          <p:grpSpPr>
            <a:xfrm>
              <a:off x="6602756" y="6362604"/>
              <a:ext cx="2575644" cy="215444"/>
              <a:chOff x="6602756" y="6362604"/>
              <a:chExt cx="2575644" cy="21544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527613" y="6448289"/>
                <a:ext cx="106614" cy="1027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602756" y="6439094"/>
                <a:ext cx="106614" cy="102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318279" y="6439094"/>
                <a:ext cx="106614" cy="1027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922946" y="6439093"/>
                <a:ext cx="106614" cy="1027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64887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Visual Art</a:t>
                </a:r>
                <a:endParaRPr lang="en-US" sz="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64399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Dance</a:t>
                </a:r>
                <a:endParaRPr lang="en-US" sz="8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69066" y="6362604"/>
                <a:ext cx="1209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Theatre</a:t>
                </a:r>
                <a:endParaRPr lang="en-US" sz="800" dirty="0"/>
              </a:p>
            </p:txBody>
          </p:sp>
        </p:grpSp>
      </p:grpSp>
      <p:sp>
        <p:nvSpPr>
          <p:cNvPr id="38" name="Title 1"/>
          <p:cNvSpPr txBox="1">
            <a:spLocks/>
          </p:cNvSpPr>
          <p:nvPr/>
        </p:nvSpPr>
        <p:spPr>
          <a:xfrm>
            <a:off x="217193" y="162034"/>
            <a:ext cx="87049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 Socio-Economic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FCAT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Writing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2007-2008 12</a:t>
            </a:r>
            <a:r>
              <a:rPr lang="en-US" sz="1600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 Grade Cohort – Fine Arts Enrollment Data</a:t>
            </a:r>
          </a:p>
          <a:p>
            <a:pPr>
              <a:buNone/>
            </a:pPr>
            <a:endParaRPr lang="en-US" sz="16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2010-2011 12</a:t>
            </a:r>
            <a:r>
              <a:rPr lang="en-US" sz="1600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 Grade Cohort – Fine Arts Enrollment Data</a:t>
            </a:r>
          </a:p>
          <a:p>
            <a:endParaRPr lang="en-US" sz="1600" dirty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National Dropout Prevention Center (2012).  </a:t>
            </a:r>
            <a:r>
              <a:rPr lang="en-US" sz="1600" i="1" dirty="0" smtClean="0">
                <a:ea typeface="ＭＳ Ｐゴシック" pitchFamily="-84" charset="-128"/>
                <a:cs typeface="ＭＳ Ｐゴシック" pitchFamily="-84" charset="-128"/>
              </a:rPr>
              <a:t>Effective strategies for dropout prevention</a:t>
            </a:r>
            <a:r>
              <a:rPr lang="en-US" sz="1600" b="1" i="1" dirty="0" smtClean="0">
                <a:ea typeface="ＭＳ Ｐゴシック" pitchFamily="-84" charset="-128"/>
                <a:cs typeface="ＭＳ Ｐゴシック" pitchFamily="-84" charset="-128"/>
              </a:rPr>
              <a:t>.  </a:t>
            </a: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Retrieved August 29, 2012 from </a:t>
            </a: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http://www.dropoutprevention.org/family-student-resources/top-5-reasons-stay-school</a:t>
            </a:r>
            <a:endParaRPr lang="en-US" sz="16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West Virginia Music Educators Association.  (In press).  Arts cohort study of arts participation and academic performance.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Low Socio-Economic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Enrollment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Students Participating In Free/Reduced Lunch Price Program: 2010-2011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982311" y="6110852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 Socio-Economic GPA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46809"/>
          <a:ext cx="8229600" cy="45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685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Mean GPA For Students On Free/Reduced Price Lunch: 2010-2011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32490" y="3509341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Mean GPA</a:t>
            </a:r>
            <a:endParaRPr lang="en-US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82311" y="6110852"/>
            <a:ext cx="317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Arts Credits Taken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4226</TotalTime>
  <Words>2621</Words>
  <Application>Microsoft Macintosh PowerPoint</Application>
  <PresentationFormat>On-screen Show (4:3)</PresentationFormat>
  <Paragraphs>659</Paragraphs>
  <Slides>76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Cohort Study of Arts Participation and  Academic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Kerry Smith</dc:creator>
  <cp:lastModifiedBy>Kathleen Sanz</cp:lastModifiedBy>
  <cp:revision>87</cp:revision>
  <dcterms:created xsi:type="dcterms:W3CDTF">2012-08-22T14:20:09Z</dcterms:created>
  <dcterms:modified xsi:type="dcterms:W3CDTF">2012-11-14T13:19:59Z</dcterms:modified>
</cp:coreProperties>
</file>