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7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8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9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notesSlides/notesSlide10.xml" ContentType="application/vnd.openxmlformats-officedocument.presentationml.notesSl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notesSlides/notesSlide11.xml" ContentType="application/vnd.openxmlformats-officedocument.presentationml.notesSlide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notesSlides/notesSlide12.xml" ContentType="application/vnd.openxmlformats-officedocument.presentationml.notesSlide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notesSlides/notesSlide13.xml" ContentType="application/vnd.openxmlformats-officedocument.presentationml.notesSlide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notesSlides/notesSlide14.xml" ContentType="application/vnd.openxmlformats-officedocument.presentationml.notesSlide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notesSlides/notesSlide15.xml" ContentType="application/vnd.openxmlformats-officedocument.presentationml.notesSlide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notesSlides/notesSlide16.xml" ContentType="application/vnd.openxmlformats-officedocument.presentationml.notesSlide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notesSlides/notesSlide17.xml" ContentType="application/vnd.openxmlformats-officedocument.presentationml.notesSlide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notesSlides/notesSlide18.xml" ContentType="application/vnd.openxmlformats-officedocument.presentationml.notesSlide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notesSlides/notesSlide19.xml" ContentType="application/vnd.openxmlformats-officedocument.presentationml.notesSlide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charts/chart159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ppt/charts/chart163.xml" ContentType="application/vnd.openxmlformats-officedocument.drawingml.chart+xml"/>
  <Override PartName="/ppt/charts/chart164.xml" ContentType="application/vnd.openxmlformats-officedocument.drawingml.chart+xml"/>
  <Override PartName="/ppt/charts/chart16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335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3" r:id="rId25"/>
    <p:sldId id="282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22" r:id="rId59"/>
    <p:sldId id="317" r:id="rId60"/>
    <p:sldId id="318" r:id="rId61"/>
    <p:sldId id="319" r:id="rId62"/>
    <p:sldId id="320" r:id="rId63"/>
    <p:sldId id="321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997"/>
    <a:srgbClr val="DFC9EF"/>
    <a:srgbClr val="FFCA21"/>
    <a:srgbClr val="EADCF4"/>
    <a:srgbClr val="BF95DF"/>
    <a:srgbClr val="FF9999"/>
    <a:srgbClr val="00359E"/>
    <a:srgbClr val="27D3C3"/>
    <a:srgbClr val="75E5DA"/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6" autoAdjust="0"/>
    <p:restoredTop sz="72037" autoAdjust="0"/>
  </p:normalViewPr>
  <p:slideViewPr>
    <p:cSldViewPr snapToGrid="0" showGuides="1">
      <p:cViewPr varScale="1">
        <p:scale>
          <a:sx n="84" d="100"/>
          <a:sy n="84" d="100"/>
        </p:scale>
        <p:origin x="259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7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4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5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6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7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8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0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2.xlsx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3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4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6003</c:v>
                </c:pt>
                <c:pt idx="1">
                  <c:v>9714</c:v>
                </c:pt>
                <c:pt idx="2">
                  <c:v>22780</c:v>
                </c:pt>
                <c:pt idx="3">
                  <c:v>61119</c:v>
                </c:pt>
                <c:pt idx="4">
                  <c:v>102705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1211</c:v>
                </c:pt>
                <c:pt idx="1">
                  <c:v>968</c:v>
                </c:pt>
                <c:pt idx="2">
                  <c:v>1916</c:v>
                </c:pt>
                <c:pt idx="3">
                  <c:v>5564</c:v>
                </c:pt>
                <c:pt idx="4">
                  <c:v>192662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2583</c:v>
                </c:pt>
                <c:pt idx="1">
                  <c:v>2625</c:v>
                </c:pt>
                <c:pt idx="2">
                  <c:v>6509</c:v>
                </c:pt>
                <c:pt idx="3">
                  <c:v>23233</c:v>
                </c:pt>
                <c:pt idx="4">
                  <c:v>167371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12436</c:v>
                </c:pt>
                <c:pt idx="1">
                  <c:v>6365</c:v>
                </c:pt>
                <c:pt idx="2">
                  <c:v>11034</c:v>
                </c:pt>
                <c:pt idx="3">
                  <c:v>29614</c:v>
                </c:pt>
                <c:pt idx="4">
                  <c:v>142872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69952"/>
        <c:axId val="778972304"/>
        <c:axId val="0"/>
      </c:bar3DChart>
      <c:catAx>
        <c:axId val="778969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0.41098814037134257"/>
              <c:y val="0.9323888929179675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72304"/>
        <c:crosses val="autoZero"/>
        <c:auto val="1"/>
        <c:lblAlgn val="ctr"/>
        <c:lblOffset val="100"/>
        <c:noMultiLvlLbl val="0"/>
      </c:catAx>
      <c:valAx>
        <c:axId val="778972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Student Count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1.0171211237484205E-2"/>
              <c:y val="0.34509731832062085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699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2.4275922142834909E-2</c:v>
                </c:pt>
                <c:pt idx="1">
                  <c:v>4.3740213412421104E-2</c:v>
                </c:pt>
                <c:pt idx="2">
                  <c:v>0.108780189354267</c:v>
                </c:pt>
                <c:pt idx="3">
                  <c:v>0.30624371325168798</c:v>
                </c:pt>
                <c:pt idx="4">
                  <c:v>0.51695996183879001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5.6930718737361703E-3</c:v>
                </c:pt>
                <c:pt idx="1">
                  <c:v>5.5582632501322256E-3</c:v>
                </c:pt>
                <c:pt idx="2">
                  <c:v>1.1676500782927009E-2</c:v>
                </c:pt>
                <c:pt idx="3">
                  <c:v>3.4946543195794003E-2</c:v>
                </c:pt>
                <c:pt idx="4">
                  <c:v>0.94212562089741103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9.5714122758806738E-3</c:v>
                </c:pt>
                <c:pt idx="1">
                  <c:v>1.13446641709788E-2</c:v>
                </c:pt>
                <c:pt idx="2">
                  <c:v>3.2416289029689002E-2</c:v>
                </c:pt>
                <c:pt idx="3">
                  <c:v>0.12073667727852512</c:v>
                </c:pt>
                <c:pt idx="4">
                  <c:v>0.82593095724492704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4.3626144577063861E-2</c:v>
                </c:pt>
                <c:pt idx="1">
                  <c:v>2.8351290533323709E-2</c:v>
                </c:pt>
                <c:pt idx="2">
                  <c:v>5.4753040971451727E-2</c:v>
                </c:pt>
                <c:pt idx="3">
                  <c:v>0.1564713324276962</c:v>
                </c:pt>
                <c:pt idx="4">
                  <c:v>0.71679819149046531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87200"/>
        <c:axId val="778985632"/>
        <c:axId val="0"/>
      </c:bar3DChart>
      <c:catAx>
        <c:axId val="778987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262"/>
              <c:y val="0.93209945655639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85632"/>
        <c:crosses val="autoZero"/>
        <c:auto val="1"/>
        <c:lblAlgn val="ctr"/>
        <c:lblOffset val="100"/>
        <c:noMultiLvlLbl val="0"/>
      </c:catAx>
      <c:valAx>
        <c:axId val="7789856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872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51036223011186077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19E-2"/>
          <c:w val="0.73597491231404655"/>
          <c:h val="0.810985482698405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971997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438.51063829787199</c:v>
                </c:pt>
                <c:pt idx="1">
                  <c:v>433.33333333333297</c:v>
                </c:pt>
                <c:pt idx="2">
                  <c:v>434.67836257309898</c:v>
                </c:pt>
                <c:pt idx="3">
                  <c:v>422.87292817679605</c:v>
                </c:pt>
                <c:pt idx="4">
                  <c:v>429.21751789397092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DFC9E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429.57446808510605</c:v>
                </c:pt>
                <c:pt idx="1">
                  <c:v>424.19753086419792</c:v>
                </c:pt>
                <c:pt idx="2">
                  <c:v>424.269005847953</c:v>
                </c:pt>
                <c:pt idx="3">
                  <c:v>414.21270718232</c:v>
                </c:pt>
                <c:pt idx="4">
                  <c:v>427.70634968767087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34136"/>
        <c:axId val="609434528"/>
        <c:axId val="0"/>
      </c:bar3DChart>
      <c:catAx>
        <c:axId val="609434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4528"/>
        <c:crosses val="autoZero"/>
        <c:auto val="1"/>
        <c:lblAlgn val="ctr"/>
        <c:lblOffset val="100"/>
        <c:noMultiLvlLbl val="0"/>
      </c:catAx>
      <c:valAx>
        <c:axId val="609434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4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51036223011186099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084E-2"/>
          <c:w val="0.7359749123140461"/>
          <c:h val="0.810985482698404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971997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429.57446808510605</c:v>
                </c:pt>
                <c:pt idx="1">
                  <c:v>424.19753086419792</c:v>
                </c:pt>
                <c:pt idx="2">
                  <c:v>424.269005847953</c:v>
                </c:pt>
                <c:pt idx="3">
                  <c:v>414.21270718232</c:v>
                </c:pt>
                <c:pt idx="4">
                  <c:v>427.70634968767087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DFC9E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437.97202797202794</c:v>
                </c:pt>
                <c:pt idx="1">
                  <c:v>413.72881355932196</c:v>
                </c:pt>
                <c:pt idx="2">
                  <c:v>398.23788546255503</c:v>
                </c:pt>
                <c:pt idx="3">
                  <c:v>398.09929078014198</c:v>
                </c:pt>
                <c:pt idx="4">
                  <c:v>419.33906827406605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29432"/>
        <c:axId val="609435704"/>
        <c:axId val="0"/>
      </c:bar3DChart>
      <c:catAx>
        <c:axId val="609429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5704"/>
        <c:crosses val="autoZero"/>
        <c:auto val="1"/>
        <c:lblAlgn val="ctr"/>
        <c:lblOffset val="100"/>
        <c:noMultiLvlLbl val="0"/>
      </c:catAx>
      <c:valAx>
        <c:axId val="609435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9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51036223011186055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39E-2"/>
          <c:w val="0.73597491231404699"/>
          <c:h val="0.810985482698405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971997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468.23275862068994</c:v>
                </c:pt>
                <c:pt idx="1">
                  <c:v>462.30337078651695</c:v>
                </c:pt>
                <c:pt idx="2">
                  <c:v>455.29595015576302</c:v>
                </c:pt>
                <c:pt idx="3">
                  <c:v>456.88641779189794</c:v>
                </c:pt>
                <c:pt idx="4">
                  <c:v>475.60301858666799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DFC9E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429.57446808510605</c:v>
                </c:pt>
                <c:pt idx="1">
                  <c:v>424.19753086419792</c:v>
                </c:pt>
                <c:pt idx="2">
                  <c:v>424.269005847953</c:v>
                </c:pt>
                <c:pt idx="3">
                  <c:v>414.21270718232</c:v>
                </c:pt>
                <c:pt idx="4">
                  <c:v>427.70634968767087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37664"/>
        <c:axId val="609436096"/>
        <c:axId val="0"/>
      </c:bar3DChart>
      <c:catAx>
        <c:axId val="609437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6096"/>
        <c:crosses val="autoZero"/>
        <c:auto val="1"/>
        <c:lblAlgn val="ctr"/>
        <c:lblOffset val="100"/>
        <c:noMultiLvlLbl val="0"/>
      </c:catAx>
      <c:valAx>
        <c:axId val="609436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51036223011186077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19E-2"/>
          <c:w val="0.73597491231404655"/>
          <c:h val="0.810985482698405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971997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460.47413793103391</c:v>
                </c:pt>
                <c:pt idx="1">
                  <c:v>458.37078651685408</c:v>
                </c:pt>
                <c:pt idx="2">
                  <c:v>444.04984423676012</c:v>
                </c:pt>
                <c:pt idx="3">
                  <c:v>450.86576648133405</c:v>
                </c:pt>
                <c:pt idx="4">
                  <c:v>477.71907756813397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DFC9E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459.71326164874608</c:v>
                </c:pt>
                <c:pt idx="1">
                  <c:v>445.94470046082898</c:v>
                </c:pt>
                <c:pt idx="2">
                  <c:v>433.35585585585608</c:v>
                </c:pt>
                <c:pt idx="3">
                  <c:v>442.60033444816094</c:v>
                </c:pt>
                <c:pt idx="4">
                  <c:v>467.28713511765199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36488"/>
        <c:axId val="609436880"/>
        <c:axId val="0"/>
      </c:bar3DChart>
      <c:catAx>
        <c:axId val="609436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6880"/>
        <c:crosses val="autoZero"/>
        <c:auto val="1"/>
        <c:lblAlgn val="ctr"/>
        <c:lblOffset val="100"/>
        <c:noMultiLvlLbl val="0"/>
      </c:catAx>
      <c:valAx>
        <c:axId val="609436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6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51036223011186033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67E-2"/>
          <c:w val="0.73597491231404744"/>
          <c:h val="0.8109854826984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971997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511.119402985075</c:v>
                </c:pt>
                <c:pt idx="1">
                  <c:v>499.02439024390196</c:v>
                </c:pt>
                <c:pt idx="2">
                  <c:v>492.4</c:v>
                </c:pt>
                <c:pt idx="3">
                  <c:v>502.37045203969097</c:v>
                </c:pt>
                <c:pt idx="4">
                  <c:v>525.0593946183111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DFC9E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512.38235294117612</c:v>
                </c:pt>
                <c:pt idx="1">
                  <c:v>506.09374999999994</c:v>
                </c:pt>
                <c:pt idx="2">
                  <c:v>502.49056603773602</c:v>
                </c:pt>
                <c:pt idx="3">
                  <c:v>509.35007385524398</c:v>
                </c:pt>
                <c:pt idx="4">
                  <c:v>528.5224924156239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38056"/>
        <c:axId val="609438448"/>
        <c:axId val="0"/>
      </c:bar3DChart>
      <c:catAx>
        <c:axId val="609438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8448"/>
        <c:crosses val="autoZero"/>
        <c:auto val="1"/>
        <c:lblAlgn val="ctr"/>
        <c:lblOffset val="100"/>
        <c:noMultiLvlLbl val="0"/>
      </c:catAx>
      <c:valAx>
        <c:axId val="609438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8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51036223011186055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39E-2"/>
          <c:w val="0.73597491231404699"/>
          <c:h val="0.810985482698405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971997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509.62686567164201</c:v>
                </c:pt>
                <c:pt idx="1">
                  <c:v>497.07317073170697</c:v>
                </c:pt>
                <c:pt idx="2">
                  <c:v>486.21538461538501</c:v>
                </c:pt>
                <c:pt idx="3">
                  <c:v>498.41234840132296</c:v>
                </c:pt>
                <c:pt idx="4">
                  <c:v>528.09438233715332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DFC9E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499.11764705882405</c:v>
                </c:pt>
                <c:pt idx="1">
                  <c:v>486.66666666666708</c:v>
                </c:pt>
                <c:pt idx="2">
                  <c:v>496</c:v>
                </c:pt>
                <c:pt idx="3">
                  <c:v>489.29203539822987</c:v>
                </c:pt>
                <c:pt idx="4">
                  <c:v>522.71163143425883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52168"/>
        <c:axId val="609442368"/>
        <c:axId val="0"/>
      </c:bar3DChart>
      <c:catAx>
        <c:axId val="609452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2368"/>
        <c:crosses val="autoZero"/>
        <c:auto val="1"/>
        <c:lblAlgn val="ctr"/>
        <c:lblOffset val="100"/>
        <c:noMultiLvlLbl val="0"/>
      </c:catAx>
      <c:valAx>
        <c:axId val="609442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2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51036223011185988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243E-2"/>
          <c:w val="0.73597491231404832"/>
          <c:h val="0.810985482698406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462.22929936305701</c:v>
                </c:pt>
                <c:pt idx="1">
                  <c:v>441.40449438202205</c:v>
                </c:pt>
                <c:pt idx="2">
                  <c:v>432.99610894941588</c:v>
                </c:pt>
                <c:pt idx="3">
                  <c:v>425.18857561332806</c:v>
                </c:pt>
                <c:pt idx="4">
                  <c:v>426.70255240268091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462.46511627906989</c:v>
                </c:pt>
                <c:pt idx="1">
                  <c:v>442.13953488372107</c:v>
                </c:pt>
                <c:pt idx="2">
                  <c:v>424.53625632377697</c:v>
                </c:pt>
                <c:pt idx="3">
                  <c:v>415.15451664025397</c:v>
                </c:pt>
                <c:pt idx="4">
                  <c:v>417.61110718575605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41192"/>
        <c:axId val="609449424"/>
        <c:axId val="0"/>
      </c:bar3DChart>
      <c:catAx>
        <c:axId val="609441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9424"/>
        <c:crosses val="autoZero"/>
        <c:auto val="1"/>
        <c:lblAlgn val="ctr"/>
        <c:lblOffset val="100"/>
        <c:noMultiLvlLbl val="0"/>
      </c:catAx>
      <c:valAx>
        <c:axId val="609449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1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5103622301118601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202E-2"/>
          <c:w val="0.73597491231404788"/>
          <c:h val="0.810985482698406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485.7961783439489</c:v>
                </c:pt>
                <c:pt idx="1">
                  <c:v>455.78651685393294</c:v>
                </c:pt>
                <c:pt idx="2">
                  <c:v>451.11111111111092</c:v>
                </c:pt>
                <c:pt idx="3">
                  <c:v>434.69791285243497</c:v>
                </c:pt>
                <c:pt idx="4">
                  <c:v>426.23502567027987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496.232558139535</c:v>
                </c:pt>
                <c:pt idx="1">
                  <c:v>473.58139534883691</c:v>
                </c:pt>
                <c:pt idx="2">
                  <c:v>455.75042158515998</c:v>
                </c:pt>
                <c:pt idx="3">
                  <c:v>436.14500792393005</c:v>
                </c:pt>
                <c:pt idx="4">
                  <c:v>429.28425068889999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46288"/>
        <c:axId val="609443152"/>
        <c:axId val="0"/>
      </c:bar3DChart>
      <c:catAx>
        <c:axId val="609446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3152"/>
        <c:crosses val="autoZero"/>
        <c:auto val="1"/>
        <c:lblAlgn val="ctr"/>
        <c:lblOffset val="100"/>
        <c:noMultiLvlLbl val="0"/>
      </c:catAx>
      <c:valAx>
        <c:axId val="609443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51036223011185966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285E-2"/>
          <c:w val="0.73597491231404877"/>
          <c:h val="0.81098548269840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495.55248618784503</c:v>
                </c:pt>
                <c:pt idx="1">
                  <c:v>482.95532646048093</c:v>
                </c:pt>
                <c:pt idx="2">
                  <c:v>473.49673202614389</c:v>
                </c:pt>
                <c:pt idx="3">
                  <c:v>470.98663271801394</c:v>
                </c:pt>
                <c:pt idx="4">
                  <c:v>475.81320873582501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483.80410022779</c:v>
                </c:pt>
                <c:pt idx="1">
                  <c:v>468.04627249357299</c:v>
                </c:pt>
                <c:pt idx="2">
                  <c:v>461.10021786492405</c:v>
                </c:pt>
                <c:pt idx="3">
                  <c:v>457.98991995256387</c:v>
                </c:pt>
                <c:pt idx="4">
                  <c:v>466.28292952048196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43544"/>
        <c:axId val="609444328"/>
        <c:axId val="0"/>
      </c:bar3DChart>
      <c:catAx>
        <c:axId val="609443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4328"/>
        <c:crosses val="autoZero"/>
        <c:auto val="1"/>
        <c:lblAlgn val="ctr"/>
        <c:lblOffset val="100"/>
        <c:noMultiLvlLbl val="0"/>
      </c:catAx>
      <c:valAx>
        <c:axId val="609444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3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51036223011185988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243E-2"/>
          <c:w val="0.73597491231404832"/>
          <c:h val="0.810985482698406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522.2375690607729</c:v>
                </c:pt>
                <c:pt idx="1">
                  <c:v>510.99656357388295</c:v>
                </c:pt>
                <c:pt idx="2">
                  <c:v>493.56209150326805</c:v>
                </c:pt>
                <c:pt idx="3">
                  <c:v>476.54996817313804</c:v>
                </c:pt>
                <c:pt idx="4">
                  <c:v>471.64986876640404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524.41913439635505</c:v>
                </c:pt>
                <c:pt idx="1">
                  <c:v>495.39845758354801</c:v>
                </c:pt>
                <c:pt idx="2">
                  <c:v>487.76688453158999</c:v>
                </c:pt>
                <c:pt idx="3">
                  <c:v>478.33086273347203</c:v>
                </c:pt>
                <c:pt idx="4">
                  <c:v>472.81162352292102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43936"/>
        <c:axId val="609452560"/>
        <c:axId val="0"/>
      </c:bar3DChart>
      <c:catAx>
        <c:axId val="609443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2560"/>
        <c:crosses val="autoZero"/>
        <c:auto val="1"/>
        <c:lblAlgn val="ctr"/>
        <c:lblOffset val="100"/>
        <c:noMultiLvlLbl val="0"/>
      </c:catAx>
      <c:valAx>
        <c:axId val="609452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2.89213042735043</c:v>
                </c:pt>
                <c:pt idx="1">
                  <c:v>2.7653920284697513</c:v>
                </c:pt>
                <c:pt idx="2">
                  <c:v>2.6911327000190899</c:v>
                </c:pt>
                <c:pt idx="3">
                  <c:v>2.6336447925142399</c:v>
                </c:pt>
                <c:pt idx="4">
                  <c:v>2.6275665649100315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2.9688093065693399</c:v>
                </c:pt>
                <c:pt idx="1">
                  <c:v>2.8167496268656675</c:v>
                </c:pt>
                <c:pt idx="2">
                  <c:v>2.7104651825467485</c:v>
                </c:pt>
                <c:pt idx="3">
                  <c:v>2.7029609379637884</c:v>
                </c:pt>
                <c:pt idx="4">
                  <c:v>2.6431007438754328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2.9069035752979402</c:v>
                </c:pt>
                <c:pt idx="1">
                  <c:v>2.7798551188299787</c:v>
                </c:pt>
                <c:pt idx="2">
                  <c:v>2.6864766816143502</c:v>
                </c:pt>
                <c:pt idx="3">
                  <c:v>2.6511089486804802</c:v>
                </c:pt>
                <c:pt idx="4">
                  <c:v>2.6421856006034301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2.9387310820451802</c:v>
                </c:pt>
                <c:pt idx="1">
                  <c:v>2.7589817483540626</c:v>
                </c:pt>
                <c:pt idx="2">
                  <c:v>2.6912787608942788</c:v>
                </c:pt>
                <c:pt idx="3">
                  <c:v>2.6242691853130586</c:v>
                </c:pt>
                <c:pt idx="4">
                  <c:v>2.6288809209287485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84848"/>
        <c:axId val="778985240"/>
        <c:axId val="0"/>
      </c:bar3DChart>
      <c:catAx>
        <c:axId val="778984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262"/>
              <c:y val="0.93209945655639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85240"/>
        <c:crosses val="autoZero"/>
        <c:auto val="1"/>
        <c:lblAlgn val="ctr"/>
        <c:lblOffset val="100"/>
        <c:noMultiLvlLbl val="0"/>
      </c:catAx>
      <c:valAx>
        <c:axId val="7789852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84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51036223011185944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327E-2"/>
          <c:w val="0.73597491231404921"/>
          <c:h val="0.810985482698407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527.29426433915216</c:v>
                </c:pt>
                <c:pt idx="1">
                  <c:v>522.63610315186202</c:v>
                </c:pt>
                <c:pt idx="2">
                  <c:v>516.31799163179892</c:v>
                </c:pt>
                <c:pt idx="3">
                  <c:v>517.83476314807899</c:v>
                </c:pt>
                <c:pt idx="4">
                  <c:v>528.80629573381191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523.02938196555215</c:v>
                </c:pt>
                <c:pt idx="1">
                  <c:v>513.10793237971404</c:v>
                </c:pt>
                <c:pt idx="2">
                  <c:v>503.98851308232287</c:v>
                </c:pt>
                <c:pt idx="3">
                  <c:v>506.07007176023592</c:v>
                </c:pt>
                <c:pt idx="4">
                  <c:v>524.69362538612711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46680"/>
        <c:axId val="609450208"/>
        <c:axId val="0"/>
      </c:bar3DChart>
      <c:catAx>
        <c:axId val="609446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0208"/>
        <c:crosses val="autoZero"/>
        <c:auto val="1"/>
        <c:lblAlgn val="ctr"/>
        <c:lblOffset val="100"/>
        <c:noMultiLvlLbl val="0"/>
      </c:catAx>
      <c:valAx>
        <c:axId val="609450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6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51036223011185966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285E-2"/>
          <c:w val="0.73597491231404877"/>
          <c:h val="0.81098548269840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558.206724782067</c:v>
                </c:pt>
                <c:pt idx="1">
                  <c:v>543.43839541547288</c:v>
                </c:pt>
                <c:pt idx="2">
                  <c:v>540.26499302649904</c:v>
                </c:pt>
                <c:pt idx="3">
                  <c:v>524.15548098433999</c:v>
                </c:pt>
                <c:pt idx="4">
                  <c:v>522.41950626829407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560.354969574037</c:v>
                </c:pt>
                <c:pt idx="1">
                  <c:v>549.02470741222396</c:v>
                </c:pt>
                <c:pt idx="2">
                  <c:v>529.33631142310094</c:v>
                </c:pt>
                <c:pt idx="3">
                  <c:v>522.93434663289008</c:v>
                </c:pt>
                <c:pt idx="4">
                  <c:v>527.07251383154994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50600"/>
        <c:axId val="609448248"/>
        <c:axId val="0"/>
      </c:bar3DChart>
      <c:catAx>
        <c:axId val="609450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8248"/>
        <c:crosses val="autoZero"/>
        <c:auto val="1"/>
        <c:lblAlgn val="ctr"/>
        <c:lblOffset val="100"/>
        <c:noMultiLvlLbl val="0"/>
      </c:catAx>
      <c:valAx>
        <c:axId val="609448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0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51036223011185922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375E-2"/>
          <c:w val="0.73597491231404966"/>
          <c:h val="0.8109854826984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FFCA2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468.168373151308</c:v>
                </c:pt>
                <c:pt idx="1">
                  <c:v>449.57894736842093</c:v>
                </c:pt>
                <c:pt idx="2">
                  <c:v>431.74686192468602</c:v>
                </c:pt>
                <c:pt idx="3">
                  <c:v>419.94775660725293</c:v>
                </c:pt>
                <c:pt idx="4">
                  <c:v>424.60701431321701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456.0978147762749</c:v>
                </c:pt>
                <c:pt idx="1">
                  <c:v>431.75</c:v>
                </c:pt>
                <c:pt idx="2">
                  <c:v>417.17180616740097</c:v>
                </c:pt>
                <c:pt idx="3">
                  <c:v>408.58072146658793</c:v>
                </c:pt>
                <c:pt idx="4">
                  <c:v>417.37393865881103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53344"/>
        <c:axId val="609442760"/>
        <c:axId val="0"/>
      </c:bar3DChart>
      <c:catAx>
        <c:axId val="609453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2760"/>
        <c:crosses val="autoZero"/>
        <c:auto val="1"/>
        <c:lblAlgn val="ctr"/>
        <c:lblOffset val="100"/>
        <c:noMultiLvlLbl val="0"/>
      </c:catAx>
      <c:valAx>
        <c:axId val="609442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51036223011185899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417E-2"/>
          <c:w val="0.7359749123140501"/>
          <c:h val="0.81098548269840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478.69169510807694</c:v>
                </c:pt>
                <c:pt idx="1">
                  <c:v>456.90685413005298</c:v>
                </c:pt>
                <c:pt idx="2">
                  <c:v>438.59832635983292</c:v>
                </c:pt>
                <c:pt idx="3">
                  <c:v>425.70989551321497</c:v>
                </c:pt>
                <c:pt idx="4">
                  <c:v>424.29384679782299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477.6586888657651</c:v>
                </c:pt>
                <c:pt idx="1">
                  <c:v>451.55882352941205</c:v>
                </c:pt>
                <c:pt idx="2">
                  <c:v>436.34920634920604</c:v>
                </c:pt>
                <c:pt idx="3">
                  <c:v>423.45846881466201</c:v>
                </c:pt>
                <c:pt idx="4">
                  <c:v>429.88996707676307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50992"/>
        <c:axId val="609451776"/>
        <c:axId val="0"/>
      </c:bar3DChart>
      <c:catAx>
        <c:axId val="609450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1776"/>
        <c:crosses val="autoZero"/>
        <c:auto val="1"/>
        <c:lblAlgn val="ctr"/>
        <c:lblOffset val="100"/>
        <c:noMultiLvlLbl val="0"/>
      </c:catAx>
      <c:valAx>
        <c:axId val="609451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51036223011185899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417E-2"/>
          <c:w val="0.7359749123140501"/>
          <c:h val="0.81098548269840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513.13229571984391</c:v>
                </c:pt>
                <c:pt idx="1">
                  <c:v>493.36906584992306</c:v>
                </c:pt>
                <c:pt idx="2">
                  <c:v>483.24886877828095</c:v>
                </c:pt>
                <c:pt idx="3">
                  <c:v>473.83393285371704</c:v>
                </c:pt>
                <c:pt idx="4">
                  <c:v>471.17664546049099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506.31089217296108</c:v>
                </c:pt>
                <c:pt idx="1">
                  <c:v>477.06635622817191</c:v>
                </c:pt>
                <c:pt idx="2">
                  <c:v>468.02614379085003</c:v>
                </c:pt>
                <c:pt idx="3">
                  <c:v>457.85584179026807</c:v>
                </c:pt>
                <c:pt idx="4">
                  <c:v>462.18808144170993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48640"/>
        <c:axId val="609441976"/>
        <c:axId val="0"/>
      </c:bar3DChart>
      <c:catAx>
        <c:axId val="609448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1976"/>
        <c:crosses val="autoZero"/>
        <c:auto val="1"/>
        <c:lblAlgn val="ctr"/>
        <c:lblOffset val="100"/>
        <c:noMultiLvlLbl val="0"/>
      </c:catAx>
      <c:valAx>
        <c:axId val="609441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51036223011185877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452E-2"/>
          <c:w val="0.73597491231405054"/>
          <c:h val="0.810985482698408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519.89623865110195</c:v>
                </c:pt>
                <c:pt idx="1">
                  <c:v>499.49464012251104</c:v>
                </c:pt>
                <c:pt idx="2">
                  <c:v>486.70588235294105</c:v>
                </c:pt>
                <c:pt idx="3">
                  <c:v>477.89032064728787</c:v>
                </c:pt>
                <c:pt idx="4">
                  <c:v>467.40071343638493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521.06732348111689</c:v>
                </c:pt>
                <c:pt idx="1">
                  <c:v>498.88242142025598</c:v>
                </c:pt>
                <c:pt idx="2">
                  <c:v>482.62745098039198</c:v>
                </c:pt>
                <c:pt idx="3">
                  <c:v>470.76502732240397</c:v>
                </c:pt>
                <c:pt idx="4">
                  <c:v>469.94470732096306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45896"/>
        <c:axId val="609464320"/>
        <c:axId val="0"/>
      </c:bar3DChart>
      <c:catAx>
        <c:axId val="609445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4320"/>
        <c:crosses val="autoZero"/>
        <c:auto val="1"/>
        <c:lblAlgn val="ctr"/>
        <c:lblOffset val="100"/>
        <c:noMultiLvlLbl val="0"/>
      </c:catAx>
      <c:valAx>
        <c:axId val="609464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5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51036223011185877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452E-2"/>
          <c:w val="0.73597491231405054"/>
          <c:h val="0.810985482698408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550.64901793339004</c:v>
                </c:pt>
                <c:pt idx="1">
                  <c:v>534.90322580645193</c:v>
                </c:pt>
                <c:pt idx="2">
                  <c:v>528.64787386526496</c:v>
                </c:pt>
                <c:pt idx="3">
                  <c:v>522.44103332085399</c:v>
                </c:pt>
                <c:pt idx="4">
                  <c:v>523.62881784579497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547.05446069082393</c:v>
                </c:pt>
                <c:pt idx="1">
                  <c:v>527.89987789987811</c:v>
                </c:pt>
                <c:pt idx="2">
                  <c:v>518.48902281532492</c:v>
                </c:pt>
                <c:pt idx="3">
                  <c:v>512.98154093097901</c:v>
                </c:pt>
                <c:pt idx="4">
                  <c:v>519.05422068184089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65888"/>
        <c:axId val="609462360"/>
        <c:axId val="0"/>
      </c:bar3DChart>
      <c:catAx>
        <c:axId val="60946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2360"/>
        <c:crosses val="autoZero"/>
        <c:auto val="1"/>
        <c:lblAlgn val="ctr"/>
        <c:lblOffset val="100"/>
        <c:noMultiLvlLbl val="0"/>
      </c:catAx>
      <c:valAx>
        <c:axId val="609462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51036223011185855"/>
          <c:y val="5.5555555555555558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486E-2"/>
          <c:w val="0.73597491231405099"/>
          <c:h val="0.810985482698409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554.28906917164807</c:v>
                </c:pt>
                <c:pt idx="1">
                  <c:v>541.84397163120605</c:v>
                </c:pt>
                <c:pt idx="2">
                  <c:v>533.64070711896795</c:v>
                </c:pt>
                <c:pt idx="3">
                  <c:v>525.56803294029612</c:v>
                </c:pt>
                <c:pt idx="4">
                  <c:v>517.83477076713621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559.68764568764595</c:v>
                </c:pt>
                <c:pt idx="1">
                  <c:v>543.52258852258899</c:v>
                </c:pt>
                <c:pt idx="2">
                  <c:v>534.89664082687295</c:v>
                </c:pt>
                <c:pt idx="3">
                  <c:v>525.77532597793413</c:v>
                </c:pt>
                <c:pt idx="4">
                  <c:v>521.77571495233724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57264"/>
        <c:axId val="609454520"/>
        <c:axId val="0"/>
      </c:bar3DChart>
      <c:catAx>
        <c:axId val="609457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4520"/>
        <c:crosses val="autoZero"/>
        <c:auto val="1"/>
        <c:lblAlgn val="ctr"/>
        <c:lblOffset val="100"/>
        <c:noMultiLvlLbl val="0"/>
      </c:catAx>
      <c:valAx>
        <c:axId val="609454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0.505339598462196</c:v>
                </c:pt>
                <c:pt idx="1">
                  <c:v>0.45139876718824112</c:v>
                </c:pt>
                <c:pt idx="2">
                  <c:v>0.40886558627264113</c:v>
                </c:pt>
                <c:pt idx="3">
                  <c:v>0.40522145469321397</c:v>
                </c:pt>
                <c:pt idx="4">
                  <c:v>0.39340447725266814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0.58105646630236785</c:v>
                </c:pt>
                <c:pt idx="1">
                  <c:v>0.50559701492537301</c:v>
                </c:pt>
                <c:pt idx="2">
                  <c:v>0.48756660746003605</c:v>
                </c:pt>
                <c:pt idx="3">
                  <c:v>0.44896142433234398</c:v>
                </c:pt>
                <c:pt idx="4">
                  <c:v>0.39958393871351205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0.57963163596966405</c:v>
                </c:pt>
                <c:pt idx="1">
                  <c:v>0.48354661791590503</c:v>
                </c:pt>
                <c:pt idx="2">
                  <c:v>0.444337811900192</c:v>
                </c:pt>
                <c:pt idx="3">
                  <c:v>0.43717255003006106</c:v>
                </c:pt>
                <c:pt idx="4">
                  <c:v>0.39439024696473207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0.56405990016638907</c:v>
                </c:pt>
                <c:pt idx="1">
                  <c:v>0.4784198975859551</c:v>
                </c:pt>
                <c:pt idx="2">
                  <c:v>0.44318181818181801</c:v>
                </c:pt>
                <c:pt idx="3">
                  <c:v>0.40698522102193702</c:v>
                </c:pt>
                <c:pt idx="4">
                  <c:v>0.38761338483572805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57656"/>
        <c:axId val="609458832"/>
        <c:axId val="0"/>
      </c:bar3DChart>
      <c:catAx>
        <c:axId val="609457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273"/>
              <c:y val="0.9320994565563921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8832"/>
        <c:crosses val="autoZero"/>
        <c:auto val="1"/>
        <c:lblAlgn val="ctr"/>
        <c:lblOffset val="100"/>
        <c:noMultiLvlLbl val="0"/>
      </c:catAx>
      <c:valAx>
        <c:axId val="6094588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76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0.505339598462196</c:v>
                </c:pt>
                <c:pt idx="1">
                  <c:v>0.45139876718824112</c:v>
                </c:pt>
                <c:pt idx="2">
                  <c:v>0.40886558627264113</c:v>
                </c:pt>
                <c:pt idx="3">
                  <c:v>0.40518759311932806</c:v>
                </c:pt>
                <c:pt idx="4">
                  <c:v>0.39338441787691619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0.58105646630236785</c:v>
                </c:pt>
                <c:pt idx="1">
                  <c:v>0.50559701492537301</c:v>
                </c:pt>
                <c:pt idx="2">
                  <c:v>0.48756660746003605</c:v>
                </c:pt>
                <c:pt idx="3">
                  <c:v>0.44896142433234398</c:v>
                </c:pt>
                <c:pt idx="4">
                  <c:v>0.39956192488883008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0.57963163596966405</c:v>
                </c:pt>
                <c:pt idx="1">
                  <c:v>0.48354661791590503</c:v>
                </c:pt>
                <c:pt idx="2">
                  <c:v>0.444337811900192</c:v>
                </c:pt>
                <c:pt idx="3">
                  <c:v>0.43717255003006106</c:v>
                </c:pt>
                <c:pt idx="4">
                  <c:v>0.39436513616332097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0.56405990016638907</c:v>
                </c:pt>
                <c:pt idx="1">
                  <c:v>0.4784198975859551</c:v>
                </c:pt>
                <c:pt idx="2">
                  <c:v>0.44318181818181801</c:v>
                </c:pt>
                <c:pt idx="3">
                  <c:v>0.40685267413347503</c:v>
                </c:pt>
                <c:pt idx="4">
                  <c:v>0.38761338483572805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59616"/>
        <c:axId val="609456872"/>
        <c:axId val="0"/>
      </c:bar3DChart>
      <c:catAx>
        <c:axId val="60945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289"/>
              <c:y val="0.932099456556392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6872"/>
        <c:crosses val="autoZero"/>
        <c:auto val="1"/>
        <c:lblAlgn val="ctr"/>
        <c:lblOffset val="100"/>
        <c:noMultiLvlLbl val="0"/>
      </c:catAx>
      <c:valAx>
        <c:axId val="6094568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96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049787195535464E-2"/>
          <c:y val="6.8127515427746532E-2"/>
          <c:w val="0.72304574192888094"/>
          <c:h val="0.72797789335920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Free/Reduced Lunch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2.89213042735043</c:v>
                </c:pt>
                <c:pt idx="1">
                  <c:v>2.7653920284697513</c:v>
                </c:pt>
                <c:pt idx="2">
                  <c:v>2.6911327000190899</c:v>
                </c:pt>
                <c:pt idx="3">
                  <c:v>2.6336447925142399</c:v>
                </c:pt>
                <c:pt idx="4">
                  <c:v>2.6275665649100315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Free/Reduced Lunch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3.1232182687056316</c:v>
                </c:pt>
                <c:pt idx="1">
                  <c:v>2.9681338307552299</c:v>
                </c:pt>
                <c:pt idx="2">
                  <c:v>2.8911959137159084</c:v>
                </c:pt>
                <c:pt idx="3">
                  <c:v>2.8348666803914688</c:v>
                </c:pt>
                <c:pt idx="4">
                  <c:v>2.83365002280935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78968"/>
        <c:axId val="778980536"/>
      </c:barChart>
      <c:catAx>
        <c:axId val="778978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80536"/>
        <c:crossesAt val="0"/>
        <c:auto val="1"/>
        <c:lblAlgn val="ctr"/>
        <c:lblOffset val="100"/>
        <c:noMultiLvlLbl val="0"/>
      </c:catAx>
      <c:valAx>
        <c:axId val="778980536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78968"/>
        <c:crosses val="autoZero"/>
        <c:crossBetween val="between"/>
        <c:majorUnit val="0.5"/>
      </c:valAx>
    </c:plotArea>
    <c:legend>
      <c:legendPos val="r"/>
      <c:legendEntry>
        <c:idx val="0"/>
        <c:txPr>
          <a:bodyPr/>
          <a:lstStyle/>
          <a:p>
            <a:pPr algn="l">
              <a:defRPr sz="800"/>
            </a:pPr>
            <a:endParaRPr lang="en-US"/>
          </a:p>
        </c:txPr>
      </c:legendEntry>
      <c:legendEntry>
        <c:idx val="1"/>
        <c:txPr>
          <a:bodyPr/>
          <a:lstStyle/>
          <a:p>
            <a:pPr algn="l">
              <a:defRPr sz="800"/>
            </a:pPr>
            <a:endParaRPr lang="en-US"/>
          </a:p>
        </c:txPr>
      </c:legendEntry>
      <c:layout>
        <c:manualLayout>
          <c:xMode val="edge"/>
          <c:yMode val="edge"/>
          <c:x val="0.77279307484899695"/>
          <c:y val="0.37910730204407195"/>
          <c:w val="0.22487777092545636"/>
          <c:h val="0.31189643103751424"/>
        </c:manualLayout>
      </c:layout>
      <c:overlay val="0"/>
      <c:txPr>
        <a:bodyPr/>
        <a:lstStyle/>
        <a:p>
          <a:pPr algn="l">
            <a:defRPr sz="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0.505339598462196</c:v>
                </c:pt>
                <c:pt idx="1">
                  <c:v>0.45139876718824112</c:v>
                </c:pt>
                <c:pt idx="2">
                  <c:v>0.40886558627264113</c:v>
                </c:pt>
                <c:pt idx="3">
                  <c:v>0.40518759311932806</c:v>
                </c:pt>
                <c:pt idx="4">
                  <c:v>0.39332423974965919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0.58105646630236785</c:v>
                </c:pt>
                <c:pt idx="1">
                  <c:v>0.50559701492537301</c:v>
                </c:pt>
                <c:pt idx="2">
                  <c:v>0.48756660746003605</c:v>
                </c:pt>
                <c:pt idx="3">
                  <c:v>0.44836795252225498</c:v>
                </c:pt>
                <c:pt idx="4">
                  <c:v>0.39955091797648912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0.57963163596966405</c:v>
                </c:pt>
                <c:pt idx="1">
                  <c:v>0.48354661791590503</c:v>
                </c:pt>
                <c:pt idx="2">
                  <c:v>0.444337811900192</c:v>
                </c:pt>
                <c:pt idx="3">
                  <c:v>0.43717255003006106</c:v>
                </c:pt>
                <c:pt idx="4">
                  <c:v>0.39432746996120416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0.56405990016638907</c:v>
                </c:pt>
                <c:pt idx="1">
                  <c:v>0.4784198975859551</c:v>
                </c:pt>
                <c:pt idx="2">
                  <c:v>0.44299242424242402</c:v>
                </c:pt>
                <c:pt idx="3">
                  <c:v>0.40698522102193702</c:v>
                </c:pt>
                <c:pt idx="4">
                  <c:v>0.38755551697698298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59224"/>
        <c:axId val="609465496"/>
        <c:axId val="0"/>
      </c:bar3DChart>
      <c:catAx>
        <c:axId val="609459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"/>
              <c:y val="0.9320994565563931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5496"/>
        <c:crosses val="autoZero"/>
        <c:auto val="1"/>
        <c:lblAlgn val="ctr"/>
        <c:lblOffset val="100"/>
        <c:noMultiLvlLbl val="0"/>
      </c:catAx>
      <c:valAx>
        <c:axId val="60946549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9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0.67649508579043804</c:v>
                </c:pt>
                <c:pt idx="1">
                  <c:v>0.54086884908379695</c:v>
                </c:pt>
                <c:pt idx="2">
                  <c:v>0.46720807726075503</c:v>
                </c:pt>
                <c:pt idx="3">
                  <c:v>0.41216315711971702</c:v>
                </c:pt>
                <c:pt idx="4">
                  <c:v>0.42273501776933903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0.55243600330305498</c:v>
                </c:pt>
                <c:pt idx="1">
                  <c:v>0.43491735537190107</c:v>
                </c:pt>
                <c:pt idx="2">
                  <c:v>0.37682672233820513</c:v>
                </c:pt>
                <c:pt idx="3">
                  <c:v>0.342020129403307</c:v>
                </c:pt>
                <c:pt idx="4">
                  <c:v>0.44041378164869005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0.73945025164537415</c:v>
                </c:pt>
                <c:pt idx="1">
                  <c:v>0.61371428571428599</c:v>
                </c:pt>
                <c:pt idx="2">
                  <c:v>0.51620832693193985</c:v>
                </c:pt>
                <c:pt idx="3">
                  <c:v>0.45185727198381603</c:v>
                </c:pt>
                <c:pt idx="4">
                  <c:v>0.42532457833196913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0.71703119974268292</c:v>
                </c:pt>
                <c:pt idx="1">
                  <c:v>0.55773762765121804</c:v>
                </c:pt>
                <c:pt idx="2">
                  <c:v>0.475258292550299</c:v>
                </c:pt>
                <c:pt idx="3">
                  <c:v>0.40166812993854306</c:v>
                </c:pt>
                <c:pt idx="4">
                  <c:v>0.41267708158351502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61968"/>
        <c:axId val="609460008"/>
        <c:axId val="0"/>
      </c:bar3DChart>
      <c:catAx>
        <c:axId val="609461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12"/>
              <c:y val="0.932099456556393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0008"/>
        <c:crosses val="autoZero"/>
        <c:auto val="1"/>
        <c:lblAlgn val="ctr"/>
        <c:lblOffset val="100"/>
        <c:noMultiLvlLbl val="0"/>
      </c:catAx>
      <c:valAx>
        <c:axId val="6094600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1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0.40707852587507903</c:v>
                </c:pt>
                <c:pt idx="1">
                  <c:v>0.40707852587507903</c:v>
                </c:pt>
                <c:pt idx="2">
                  <c:v>0.40707852587507903</c:v>
                </c:pt>
                <c:pt idx="3">
                  <c:v>0.40707852587507903</c:v>
                </c:pt>
                <c:pt idx="4">
                  <c:v>0.40707852587507903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0.40875309661436793</c:v>
                </c:pt>
                <c:pt idx="1">
                  <c:v>0.49380165289256206</c:v>
                </c:pt>
                <c:pt idx="2">
                  <c:v>0.50208768267223391</c:v>
                </c:pt>
                <c:pt idx="3">
                  <c:v>0.51347951114306301</c:v>
                </c:pt>
                <c:pt idx="4">
                  <c:v>0.40219140255992403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0.21757646147890103</c:v>
                </c:pt>
                <c:pt idx="1">
                  <c:v>0.30704761904761907</c:v>
                </c:pt>
                <c:pt idx="2">
                  <c:v>0.37532647104009809</c:v>
                </c:pt>
                <c:pt idx="3">
                  <c:v>0.42065165927775106</c:v>
                </c:pt>
                <c:pt idx="4">
                  <c:v>0.41043549957878001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0.23568671598584798</c:v>
                </c:pt>
                <c:pt idx="1">
                  <c:v>0.33134328358209003</c:v>
                </c:pt>
                <c:pt idx="2">
                  <c:v>0.38055102410730501</c:v>
                </c:pt>
                <c:pt idx="3">
                  <c:v>0.42709529276693492</c:v>
                </c:pt>
                <c:pt idx="4">
                  <c:v>0.42270003919592408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55304"/>
        <c:axId val="609455696"/>
        <c:axId val="0"/>
      </c:bar3DChart>
      <c:catAx>
        <c:axId val="609455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23"/>
              <c:y val="0.9320994565563941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5696"/>
        <c:crosses val="autoZero"/>
        <c:auto val="1"/>
        <c:lblAlgn val="ctr"/>
        <c:lblOffset val="100"/>
        <c:noMultiLvlLbl val="0"/>
      </c:catAx>
      <c:valAx>
        <c:axId val="6094556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53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0.34582708645677201</c:v>
                </c:pt>
                <c:pt idx="1">
                  <c:v>0.31356804611900407</c:v>
                </c:pt>
                <c:pt idx="2">
                  <c:v>0.28964003511852499</c:v>
                </c:pt>
                <c:pt idx="3">
                  <c:v>0.25960830510970406</c:v>
                </c:pt>
                <c:pt idx="4">
                  <c:v>0.24459373935056702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0.31957060280759714</c:v>
                </c:pt>
                <c:pt idx="1">
                  <c:v>0.29235537190082611</c:v>
                </c:pt>
                <c:pt idx="2">
                  <c:v>0.25626304801670091</c:v>
                </c:pt>
                <c:pt idx="3">
                  <c:v>0.23813803019410504</c:v>
                </c:pt>
                <c:pt idx="4">
                  <c:v>0.26067413397556305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0.33178474641889305</c:v>
                </c:pt>
                <c:pt idx="1">
                  <c:v>0.3226666666666671</c:v>
                </c:pt>
                <c:pt idx="2">
                  <c:v>0.30419419265632203</c:v>
                </c:pt>
                <c:pt idx="3">
                  <c:v>0.27650324968794404</c:v>
                </c:pt>
                <c:pt idx="4">
                  <c:v>0.25452437997024613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0.33105500160823398</c:v>
                </c:pt>
                <c:pt idx="1">
                  <c:v>0.31107619795758112</c:v>
                </c:pt>
                <c:pt idx="2">
                  <c:v>0.28665941634946507</c:v>
                </c:pt>
                <c:pt idx="3">
                  <c:v>0.257006821098129</c:v>
                </c:pt>
                <c:pt idx="4">
                  <c:v>0.25083291337700914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62752"/>
        <c:axId val="609460792"/>
        <c:axId val="0"/>
      </c:bar3DChart>
      <c:catAx>
        <c:axId val="609462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39"/>
              <c:y val="0.932099456556394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0792"/>
        <c:crosses val="autoZero"/>
        <c:auto val="1"/>
        <c:lblAlgn val="ctr"/>
        <c:lblOffset val="100"/>
        <c:noMultiLvlLbl val="0"/>
      </c:catAx>
      <c:valAx>
        <c:axId val="6094607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27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0.190737964351158</c:v>
                </c:pt>
                <c:pt idx="1">
                  <c:v>0.25252213300391202</c:v>
                </c:pt>
                <c:pt idx="2">
                  <c:v>0.28898156277436299</c:v>
                </c:pt>
                <c:pt idx="3">
                  <c:v>0.321847543317135</c:v>
                </c:pt>
                <c:pt idx="4">
                  <c:v>0.28932379144150699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0.24855491329479801</c:v>
                </c:pt>
                <c:pt idx="1">
                  <c:v>0.32231404958677701</c:v>
                </c:pt>
                <c:pt idx="2">
                  <c:v>0.38569937369519802</c:v>
                </c:pt>
                <c:pt idx="3">
                  <c:v>0.395758447160316</c:v>
                </c:pt>
                <c:pt idx="4">
                  <c:v>0.29073195544528802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0.17886178861788599</c:v>
                </c:pt>
                <c:pt idx="1">
                  <c:v>0.242666666666667</c:v>
                </c:pt>
                <c:pt idx="2">
                  <c:v>0.29174988477492703</c:v>
                </c:pt>
                <c:pt idx="3">
                  <c:v>0.31661860284939503</c:v>
                </c:pt>
                <c:pt idx="4">
                  <c:v>0.29403540637266901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0.15310389192666499</c:v>
                </c:pt>
                <c:pt idx="1">
                  <c:v>0.23440691280439899</c:v>
                </c:pt>
                <c:pt idx="2">
                  <c:v>0.27641834330251902</c:v>
                </c:pt>
                <c:pt idx="3">
                  <c:v>0.31241980144526199</c:v>
                </c:pt>
                <c:pt idx="4">
                  <c:v>0.30705106668906401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61184"/>
        <c:axId val="609456480"/>
        <c:axId val="0"/>
      </c:bar3DChart>
      <c:catAx>
        <c:axId val="609461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5"/>
              <c:y val="0.9320994565563951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56480"/>
        <c:crosses val="autoZero"/>
        <c:auto val="1"/>
        <c:lblAlgn val="ctr"/>
        <c:lblOffset val="100"/>
        <c:noMultiLvlLbl val="0"/>
      </c:catAx>
      <c:valAx>
        <c:axId val="6094564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1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0.68932200566383495</c:v>
                </c:pt>
                <c:pt idx="1">
                  <c:v>0.59357628165534282</c:v>
                </c:pt>
                <c:pt idx="2">
                  <c:v>0.5474539069359089</c:v>
                </c:pt>
                <c:pt idx="3">
                  <c:v>0.52448502102455896</c:v>
                </c:pt>
                <c:pt idx="4">
                  <c:v>0.52328513704298696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0.73327828241123005</c:v>
                </c:pt>
                <c:pt idx="1">
                  <c:v>0.64049586776859524</c:v>
                </c:pt>
                <c:pt idx="2">
                  <c:v>0.58037578288100189</c:v>
                </c:pt>
                <c:pt idx="3">
                  <c:v>0.53522645578720285</c:v>
                </c:pt>
                <c:pt idx="4">
                  <c:v>0.53241947036779402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0.77003484320557525</c:v>
                </c:pt>
                <c:pt idx="1">
                  <c:v>0.66819047619047633</c:v>
                </c:pt>
                <c:pt idx="2">
                  <c:v>0.60377938239360907</c:v>
                </c:pt>
                <c:pt idx="3">
                  <c:v>0.57104119140877219</c:v>
                </c:pt>
                <c:pt idx="4">
                  <c:v>0.52120737762216884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0.72700225152782205</c:v>
                </c:pt>
                <c:pt idx="1">
                  <c:v>0.62309505106048724</c:v>
                </c:pt>
                <c:pt idx="2">
                  <c:v>0.55600870038064198</c:v>
                </c:pt>
                <c:pt idx="3">
                  <c:v>0.51056932531910593</c:v>
                </c:pt>
                <c:pt idx="4">
                  <c:v>0.51733719693151892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63144"/>
        <c:axId val="609463928"/>
        <c:axId val="0"/>
      </c:bar3DChart>
      <c:catAx>
        <c:axId val="609463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61"/>
              <c:y val="0.932099456556395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3928"/>
        <c:crosses val="autoZero"/>
        <c:auto val="1"/>
        <c:lblAlgn val="ctr"/>
        <c:lblOffset val="100"/>
        <c:noMultiLvlLbl val="0"/>
      </c:catAx>
      <c:valAx>
        <c:axId val="6094639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31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0.21889055472263899</c:v>
                </c:pt>
                <c:pt idx="1">
                  <c:v>0.27496396952851598</c:v>
                </c:pt>
                <c:pt idx="2">
                  <c:v>0.30153643546970998</c:v>
                </c:pt>
                <c:pt idx="3">
                  <c:v>0.32919386770071507</c:v>
                </c:pt>
                <c:pt idx="4">
                  <c:v>0.30604157538581411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0.219653179190751</c:v>
                </c:pt>
                <c:pt idx="1">
                  <c:v>0.28615702479338795</c:v>
                </c:pt>
                <c:pt idx="2">
                  <c:v>0.29384133611690999</c:v>
                </c:pt>
                <c:pt idx="3">
                  <c:v>0.31595974119338605</c:v>
                </c:pt>
                <c:pt idx="4">
                  <c:v>0.30904900810746305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0.18389469608981801</c:v>
                </c:pt>
                <c:pt idx="1">
                  <c:v>0.24457142857142902</c:v>
                </c:pt>
                <c:pt idx="2">
                  <c:v>0.27838377630972511</c:v>
                </c:pt>
                <c:pt idx="3">
                  <c:v>0.29905737528515508</c:v>
                </c:pt>
                <c:pt idx="4">
                  <c:v>0.3138476797055641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0.22266001929880994</c:v>
                </c:pt>
                <c:pt idx="1">
                  <c:v>0.26032992930086413</c:v>
                </c:pt>
                <c:pt idx="2">
                  <c:v>0.29372847562080812</c:v>
                </c:pt>
                <c:pt idx="3">
                  <c:v>0.31927466738704718</c:v>
                </c:pt>
                <c:pt idx="4">
                  <c:v>0.31695503667618596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25888"/>
        <c:axId val="663028240"/>
        <c:axId val="0"/>
      </c:bar3DChart>
      <c:catAx>
        <c:axId val="66302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73"/>
              <c:y val="0.9320994565563961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28240"/>
        <c:crosses val="autoZero"/>
        <c:auto val="1"/>
        <c:lblAlgn val="ctr"/>
        <c:lblOffset val="100"/>
        <c:noMultiLvlLbl val="0"/>
      </c:catAx>
      <c:valAx>
        <c:axId val="6630282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25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Scoring 3 and Above, 3.5 and Above</a:t>
            </a:r>
            <a:endParaRPr lang="en-US" sz="1400" dirty="0"/>
          </a:p>
        </c:rich>
      </c:tx>
      <c:layout>
        <c:manualLayout>
          <c:xMode val="edge"/>
          <c:yMode val="edge"/>
          <c:x val="0.29915376788838899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39E-2"/>
          <c:w val="0.73597491231404699"/>
          <c:h val="0.810985482698405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0.67649508579043804</c:v>
                </c:pt>
                <c:pt idx="1">
                  <c:v>0.54086884908379695</c:v>
                </c:pt>
                <c:pt idx="2">
                  <c:v>0.46720807726075503</c:v>
                </c:pt>
                <c:pt idx="3">
                  <c:v>0.41216315711971702</c:v>
                </c:pt>
                <c:pt idx="4">
                  <c:v>0.42273501776933903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0.34582708645677201</c:v>
                </c:pt>
                <c:pt idx="1">
                  <c:v>0.31356804611900407</c:v>
                </c:pt>
                <c:pt idx="2">
                  <c:v>0.28964003511852499</c:v>
                </c:pt>
                <c:pt idx="3">
                  <c:v>0.25960830510970406</c:v>
                </c:pt>
                <c:pt idx="4">
                  <c:v>0.24459373935056702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0.68932200566383495</c:v>
                </c:pt>
                <c:pt idx="1">
                  <c:v>0.59357628165534282</c:v>
                </c:pt>
                <c:pt idx="2">
                  <c:v>0.5474539069359089</c:v>
                </c:pt>
                <c:pt idx="3">
                  <c:v>0.52448502102455896</c:v>
                </c:pt>
                <c:pt idx="4">
                  <c:v>0.52328513704298696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63021968"/>
        <c:axId val="663025104"/>
        <c:axId val="0"/>
      </c:bar3DChart>
      <c:catAx>
        <c:axId val="663021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25104"/>
        <c:crosses val="autoZero"/>
        <c:auto val="1"/>
        <c:lblAlgn val="ctr"/>
        <c:lblOffset val="100"/>
        <c:noMultiLvlLbl val="0"/>
      </c:catAx>
      <c:valAx>
        <c:axId val="663025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3.3224118469566313E-2"/>
              <c:y val="0.38540857392825917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2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Scoring 1 or 2</a:t>
            </a:r>
            <a:endParaRPr lang="en-US" sz="1400" dirty="0"/>
          </a:p>
        </c:rich>
      </c:tx>
      <c:layout>
        <c:manualLayout>
          <c:xMode val="edge"/>
          <c:yMode val="edge"/>
          <c:x val="0.46656448217410323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67E-2"/>
          <c:w val="0.73597491231404744"/>
          <c:h val="0.8109854826984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0.23754789272030702</c:v>
                </c:pt>
                <c:pt idx="1">
                  <c:v>0.33137739345274919</c:v>
                </c:pt>
                <c:pt idx="2">
                  <c:v>0.38801580333626012</c:v>
                </c:pt>
                <c:pt idx="3">
                  <c:v>0.44153209312979602</c:v>
                </c:pt>
                <c:pt idx="4">
                  <c:v>0.40707852587507903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0.190737964351158</c:v>
                </c:pt>
                <c:pt idx="1">
                  <c:v>0.25252213300391202</c:v>
                </c:pt>
                <c:pt idx="2">
                  <c:v>0.2889815627743631</c:v>
                </c:pt>
                <c:pt idx="3">
                  <c:v>0.32184754331713505</c:v>
                </c:pt>
                <c:pt idx="4">
                  <c:v>0.28932379144150705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0.21889055472263899</c:v>
                </c:pt>
                <c:pt idx="1">
                  <c:v>0.27496396952851598</c:v>
                </c:pt>
                <c:pt idx="2">
                  <c:v>0.30153643546970998</c:v>
                </c:pt>
                <c:pt idx="3">
                  <c:v>0.32919386770071507</c:v>
                </c:pt>
                <c:pt idx="4">
                  <c:v>0.30604157538581411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63031768"/>
        <c:axId val="663025496"/>
        <c:axId val="0"/>
      </c:bar3DChart>
      <c:catAx>
        <c:axId val="663031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25496"/>
        <c:crosses val="autoZero"/>
        <c:auto val="1"/>
        <c:lblAlgn val="ctr"/>
        <c:lblOffset val="100"/>
        <c:noMultiLvlLbl val="0"/>
      </c:catAx>
      <c:valAx>
        <c:axId val="663025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5.1825308945756779E-2"/>
              <c:y val="0.38540857392825917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31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Scoring 3 and Above, 3.5 and Above</a:t>
            </a:r>
            <a:endParaRPr lang="en-US" sz="1400" dirty="0"/>
          </a:p>
        </c:rich>
      </c:tx>
      <c:layout>
        <c:manualLayout>
          <c:xMode val="edge"/>
          <c:yMode val="edge"/>
          <c:x val="0.2991537678883891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67E-2"/>
          <c:w val="0.73597491231404744"/>
          <c:h val="0.8109854826984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0.55243600330305498</c:v>
                </c:pt>
                <c:pt idx="1">
                  <c:v>0.43491735537190107</c:v>
                </c:pt>
                <c:pt idx="2">
                  <c:v>0.37682672233820513</c:v>
                </c:pt>
                <c:pt idx="3">
                  <c:v>0.342020129403307</c:v>
                </c:pt>
                <c:pt idx="4">
                  <c:v>0.44041378164869005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971997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0.31957060280759714</c:v>
                </c:pt>
                <c:pt idx="1">
                  <c:v>0.29235537190082611</c:v>
                </c:pt>
                <c:pt idx="2">
                  <c:v>0.25626304801670091</c:v>
                </c:pt>
                <c:pt idx="3">
                  <c:v>0.23813803019410504</c:v>
                </c:pt>
                <c:pt idx="4">
                  <c:v>0.26067413397556305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spPr>
            <a:solidFill>
              <a:srgbClr val="DFC9E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0.73327828241123005</c:v>
                </c:pt>
                <c:pt idx="1">
                  <c:v>0.64049586776859524</c:v>
                </c:pt>
                <c:pt idx="2">
                  <c:v>0.58037578288100189</c:v>
                </c:pt>
                <c:pt idx="3">
                  <c:v>0.53522645578720285</c:v>
                </c:pt>
                <c:pt idx="4">
                  <c:v>0.53241947036779402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63030984"/>
        <c:axId val="663033728"/>
        <c:axId val="0"/>
      </c:bar3DChart>
      <c:catAx>
        <c:axId val="663030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33728"/>
        <c:crosses val="autoZero"/>
        <c:auto val="1"/>
        <c:lblAlgn val="ctr"/>
        <c:lblOffset val="100"/>
        <c:noMultiLvlLbl val="0"/>
      </c:catAx>
      <c:valAx>
        <c:axId val="663033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3.3224118469566327E-2"/>
              <c:y val="0.3854085739282595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30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53332705921439E-2"/>
          <c:y val="6.3673196961378201E-2"/>
          <c:w val="0.71614677422072293"/>
          <c:h val="0.74939385317019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Free/Reduced Lunch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2.9688093065693399</c:v>
                </c:pt>
                <c:pt idx="1">
                  <c:v>2.8167496268656675</c:v>
                </c:pt>
                <c:pt idx="2">
                  <c:v>2.7104651825467485</c:v>
                </c:pt>
                <c:pt idx="3">
                  <c:v>2.7029609379637884</c:v>
                </c:pt>
                <c:pt idx="4">
                  <c:v>2.6431007438754328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Free/Reduced Lunch</c:v>
                </c:pt>
              </c:strCache>
            </c:strRef>
          </c:tx>
          <c:spPr>
            <a:solidFill>
              <a:srgbClr val="BF9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3.1632888217522699</c:v>
                </c:pt>
                <c:pt idx="1">
                  <c:v>3.0034893518518513</c:v>
                </c:pt>
                <c:pt idx="2">
                  <c:v>2.8961083544303787</c:v>
                </c:pt>
                <c:pt idx="3">
                  <c:v>2.8371771089831301</c:v>
                </c:pt>
                <c:pt idx="4">
                  <c:v>2.8552760891401072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86416"/>
        <c:axId val="778987984"/>
      </c:barChart>
      <c:catAx>
        <c:axId val="77898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87984"/>
        <c:crossesAt val="0"/>
        <c:auto val="1"/>
        <c:lblAlgn val="ctr"/>
        <c:lblOffset val="100"/>
        <c:noMultiLvlLbl val="0"/>
      </c:catAx>
      <c:valAx>
        <c:axId val="778987984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86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49931424333396"/>
          <c:y val="0.39068499419082769"/>
          <c:w val="0.20253519789257687"/>
          <c:h val="0.30085281341961867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Scoring 1 or 2</a:t>
            </a:r>
            <a:endParaRPr lang="en-US" sz="1400" dirty="0"/>
          </a:p>
        </c:rich>
      </c:tx>
      <c:layout>
        <c:manualLayout>
          <c:xMode val="edge"/>
          <c:yMode val="edge"/>
          <c:x val="0.4665644821741034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202E-2"/>
          <c:w val="0.73597491231404788"/>
          <c:h val="0.810985482698406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0.40875309661436793</c:v>
                </c:pt>
                <c:pt idx="1">
                  <c:v>0.49380165289256206</c:v>
                </c:pt>
                <c:pt idx="2">
                  <c:v>0.50208768267223391</c:v>
                </c:pt>
                <c:pt idx="3">
                  <c:v>0.51347951114306301</c:v>
                </c:pt>
                <c:pt idx="4">
                  <c:v>0.40219140255992403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971997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0.24855491329479801</c:v>
                </c:pt>
                <c:pt idx="1">
                  <c:v>0.32231404958677706</c:v>
                </c:pt>
                <c:pt idx="2">
                  <c:v>0.38569937369519802</c:v>
                </c:pt>
                <c:pt idx="3">
                  <c:v>0.39575844716031605</c:v>
                </c:pt>
                <c:pt idx="4">
                  <c:v>0.29073195544528796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spPr>
            <a:solidFill>
              <a:srgbClr val="DFC9E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0.219653179190751</c:v>
                </c:pt>
                <c:pt idx="1">
                  <c:v>0.28615702479338795</c:v>
                </c:pt>
                <c:pt idx="2">
                  <c:v>0.29384133611690999</c:v>
                </c:pt>
                <c:pt idx="3">
                  <c:v>0.31595974119338605</c:v>
                </c:pt>
                <c:pt idx="4">
                  <c:v>0.30904900810746305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63032160"/>
        <c:axId val="663024320"/>
        <c:axId val="0"/>
      </c:bar3DChart>
      <c:catAx>
        <c:axId val="663032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24320"/>
        <c:crosses val="autoZero"/>
        <c:auto val="1"/>
        <c:lblAlgn val="ctr"/>
        <c:lblOffset val="100"/>
        <c:noMultiLvlLbl val="0"/>
      </c:catAx>
      <c:valAx>
        <c:axId val="663024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5.1825308945756779E-2"/>
              <c:y val="0.3854085739282595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3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Scoring 3 and Above, 3.5 and Above</a:t>
            </a:r>
            <a:endParaRPr lang="en-US" sz="1400" dirty="0"/>
          </a:p>
        </c:rich>
      </c:tx>
      <c:layout>
        <c:manualLayout>
          <c:xMode val="edge"/>
          <c:yMode val="edge"/>
          <c:x val="0.29915376788838921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202E-2"/>
          <c:w val="0.73597491231404788"/>
          <c:h val="0.810985482698406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0.67649508579043804</c:v>
                </c:pt>
                <c:pt idx="1">
                  <c:v>0.54086884908379695</c:v>
                </c:pt>
                <c:pt idx="2">
                  <c:v>0.46720807726075503</c:v>
                </c:pt>
                <c:pt idx="3">
                  <c:v>0.41216315711971702</c:v>
                </c:pt>
                <c:pt idx="4">
                  <c:v>0.42273501776933903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0.34582708645677201</c:v>
                </c:pt>
                <c:pt idx="1">
                  <c:v>0.31356804611900407</c:v>
                </c:pt>
                <c:pt idx="2">
                  <c:v>0.28964003511852499</c:v>
                </c:pt>
                <c:pt idx="3">
                  <c:v>0.25960830510970406</c:v>
                </c:pt>
                <c:pt idx="4">
                  <c:v>0.24459373935056702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0.68932200566383495</c:v>
                </c:pt>
                <c:pt idx="1">
                  <c:v>0.59357628165534282</c:v>
                </c:pt>
                <c:pt idx="2">
                  <c:v>0.5474539069359089</c:v>
                </c:pt>
                <c:pt idx="3">
                  <c:v>0.52448502102455896</c:v>
                </c:pt>
                <c:pt idx="4">
                  <c:v>0.52328513704298696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63027456"/>
        <c:axId val="663022360"/>
        <c:axId val="0"/>
      </c:bar3DChart>
      <c:catAx>
        <c:axId val="66302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22360"/>
        <c:crosses val="autoZero"/>
        <c:auto val="1"/>
        <c:lblAlgn val="ctr"/>
        <c:lblOffset val="100"/>
        <c:noMultiLvlLbl val="0"/>
      </c:catAx>
      <c:valAx>
        <c:axId val="663022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3.3224118469566348E-2"/>
              <c:y val="0.38540857392825983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2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Scoring 1 or 2</a:t>
            </a:r>
            <a:endParaRPr lang="en-US" sz="1400" dirty="0"/>
          </a:p>
        </c:rich>
      </c:tx>
      <c:layout>
        <c:manualLayout>
          <c:xMode val="edge"/>
          <c:yMode val="edge"/>
          <c:x val="0.46656448217410351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243E-2"/>
          <c:w val="0.73597491231404832"/>
          <c:h val="0.810985482698406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'Sheet1'!$A$2:$A$6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'Sheet1'!$B$2:$B$6</c:f>
              <c:numCache>
                <c:formatCode>0.00%</c:formatCode>
                <c:ptCount val="5"/>
                <c:pt idx="0">
                  <c:v>0.23754789272030724</c:v>
                </c:pt>
                <c:pt idx="1">
                  <c:v>0.33137739345274969</c:v>
                </c:pt>
                <c:pt idx="2">
                  <c:v>0.38801580333626062</c:v>
                </c:pt>
                <c:pt idx="3">
                  <c:v>0.44153209312979602</c:v>
                </c:pt>
                <c:pt idx="4">
                  <c:v>0.40707852587507942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'Sheet1'!$A$2:$A$6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'Sheet1'!$C$2:$C$6</c:f>
              <c:numCache>
                <c:formatCode>0.00%</c:formatCode>
                <c:ptCount val="5"/>
                <c:pt idx="0">
                  <c:v>0.190737964351158</c:v>
                </c:pt>
                <c:pt idx="1">
                  <c:v>0.25252213300391202</c:v>
                </c:pt>
                <c:pt idx="2">
                  <c:v>0.28898156277436343</c:v>
                </c:pt>
                <c:pt idx="3">
                  <c:v>0.32184754331713528</c:v>
                </c:pt>
                <c:pt idx="4">
                  <c:v>0.28932379144150727</c:v>
                </c:pt>
              </c:numCache>
            </c:numRef>
          </c:val>
        </c:ser>
        <c:ser>
          <c:idx val="2"/>
          <c:order val="2"/>
          <c:tx>
            <c:strRef>
              <c:f>'Sheet1'!$D$1</c:f>
              <c:strCache>
                <c:ptCount val="1"/>
                <c:pt idx="0">
                  <c:v>Writing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'Sheet1'!$A$2:$A$6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'Sheet1'!$D$2:$D$6</c:f>
              <c:numCache>
                <c:formatCode>0.00%</c:formatCode>
                <c:ptCount val="5"/>
                <c:pt idx="0">
                  <c:v>0.21889055472263899</c:v>
                </c:pt>
                <c:pt idx="1">
                  <c:v>0.27496396952851598</c:v>
                </c:pt>
                <c:pt idx="2">
                  <c:v>0.30153643546970998</c:v>
                </c:pt>
                <c:pt idx="3">
                  <c:v>0.3291938677007154</c:v>
                </c:pt>
                <c:pt idx="4">
                  <c:v>0.30604157538581456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63029416"/>
        <c:axId val="663029808"/>
        <c:axId val="0"/>
      </c:bar3DChart>
      <c:catAx>
        <c:axId val="663029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29808"/>
        <c:crosses val="autoZero"/>
        <c:auto val="1"/>
        <c:lblAlgn val="ctr"/>
        <c:lblOffset val="100"/>
        <c:noMultiLvlLbl val="0"/>
      </c:catAx>
      <c:valAx>
        <c:axId val="663029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5.1825308945756779E-2"/>
              <c:y val="0.38540857392825983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29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Scoring 3 and Above, 3.5 and Above</a:t>
            </a:r>
            <a:endParaRPr lang="en-US" sz="1400" dirty="0"/>
          </a:p>
        </c:rich>
      </c:tx>
      <c:layout>
        <c:manualLayout>
          <c:xMode val="edge"/>
          <c:yMode val="edge"/>
          <c:x val="0.29915376788838932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243E-2"/>
          <c:w val="0.73597491231404832"/>
          <c:h val="0.810985482698406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0.71703119974268292</c:v>
                </c:pt>
                <c:pt idx="1">
                  <c:v>0.55773762765121804</c:v>
                </c:pt>
                <c:pt idx="2">
                  <c:v>0.475258292550299</c:v>
                </c:pt>
                <c:pt idx="3">
                  <c:v>0.40166812993854306</c:v>
                </c:pt>
                <c:pt idx="4">
                  <c:v>0.41267708158351502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0.33105500160823398</c:v>
                </c:pt>
                <c:pt idx="1">
                  <c:v>0.31107619795758112</c:v>
                </c:pt>
                <c:pt idx="2">
                  <c:v>0.28665941634946507</c:v>
                </c:pt>
                <c:pt idx="3">
                  <c:v>0.257006821098129</c:v>
                </c:pt>
                <c:pt idx="4">
                  <c:v>0.25083291337700914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0.72700225152782205</c:v>
                </c:pt>
                <c:pt idx="1">
                  <c:v>0.62309505106048724</c:v>
                </c:pt>
                <c:pt idx="2">
                  <c:v>0.55600870038064198</c:v>
                </c:pt>
                <c:pt idx="3">
                  <c:v>0.51056932531910593</c:v>
                </c:pt>
                <c:pt idx="4">
                  <c:v>0.51733719693151892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63040392"/>
        <c:axId val="663040784"/>
        <c:axId val="0"/>
      </c:bar3DChart>
      <c:catAx>
        <c:axId val="663040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0784"/>
        <c:crosses val="autoZero"/>
        <c:auto val="1"/>
        <c:lblAlgn val="ctr"/>
        <c:lblOffset val="100"/>
        <c:noMultiLvlLbl val="0"/>
      </c:catAx>
      <c:valAx>
        <c:axId val="663040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3.3224118469566362E-2"/>
              <c:y val="0.38540857392826017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0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Scoring 1 or 2</a:t>
            </a:r>
            <a:endParaRPr lang="en-US" sz="1400" dirty="0"/>
          </a:p>
        </c:rich>
      </c:tx>
      <c:layout>
        <c:manualLayout>
          <c:xMode val="edge"/>
          <c:yMode val="edge"/>
          <c:x val="0.46656448217410362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285E-2"/>
          <c:w val="0.73597491231404877"/>
          <c:h val="0.81098548269840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'Sheet1'!$A$2:$A$6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'Sheet1'!$B$2:$B$6</c:f>
              <c:numCache>
                <c:formatCode>0.00%</c:formatCode>
                <c:ptCount val="5"/>
                <c:pt idx="0">
                  <c:v>0.23754789272030732</c:v>
                </c:pt>
                <c:pt idx="1">
                  <c:v>0.33137739345274997</c:v>
                </c:pt>
                <c:pt idx="2">
                  <c:v>0.3880158033362609</c:v>
                </c:pt>
                <c:pt idx="3">
                  <c:v>0.44153209312979602</c:v>
                </c:pt>
                <c:pt idx="4">
                  <c:v>0.40707852587507953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'Sheet1'!$A$2:$A$6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'Sheet1'!$C$2:$C$6</c:f>
              <c:numCache>
                <c:formatCode>0.00%</c:formatCode>
                <c:ptCount val="5"/>
                <c:pt idx="0">
                  <c:v>0.190737964351158</c:v>
                </c:pt>
                <c:pt idx="1">
                  <c:v>0.25252213300391202</c:v>
                </c:pt>
                <c:pt idx="2">
                  <c:v>0.28898156277436365</c:v>
                </c:pt>
                <c:pt idx="3">
                  <c:v>0.32184754331713539</c:v>
                </c:pt>
                <c:pt idx="4">
                  <c:v>0.28932379144150738</c:v>
                </c:pt>
              </c:numCache>
            </c:numRef>
          </c:val>
        </c:ser>
        <c:ser>
          <c:idx val="2"/>
          <c:order val="2"/>
          <c:tx>
            <c:strRef>
              <c:f>'Sheet1'!$D$1</c:f>
              <c:strCache>
                <c:ptCount val="1"/>
                <c:pt idx="0">
                  <c:v>Writing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'Sheet1'!$A$2:$A$6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'Sheet1'!$D$2:$D$6</c:f>
              <c:numCache>
                <c:formatCode>0.00%</c:formatCode>
                <c:ptCount val="5"/>
                <c:pt idx="0">
                  <c:v>0.21889055472263899</c:v>
                </c:pt>
                <c:pt idx="1">
                  <c:v>0.27496396952851598</c:v>
                </c:pt>
                <c:pt idx="2">
                  <c:v>0.30153643546970998</c:v>
                </c:pt>
                <c:pt idx="3">
                  <c:v>0.32919386770071551</c:v>
                </c:pt>
                <c:pt idx="4">
                  <c:v>0.30604157538581478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63046272"/>
        <c:axId val="663040000"/>
        <c:axId val="0"/>
      </c:bar3DChart>
      <c:catAx>
        <c:axId val="663046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0000"/>
        <c:crosses val="autoZero"/>
        <c:auto val="1"/>
        <c:lblAlgn val="ctr"/>
        <c:lblOffset val="100"/>
        <c:noMultiLvlLbl val="0"/>
      </c:catAx>
      <c:valAx>
        <c:axId val="663040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5.1825308945756779E-2"/>
              <c:y val="0.38540857392826017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Black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895"/>
          <c:y val="2.2690311365548943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56"/>
          <c:y val="0.10503135596953619"/>
          <c:w val="0.77672810333869879"/>
          <c:h val="0.732471738666162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305</c:v>
                </c:pt>
                <c:pt idx="1">
                  <c:v>487</c:v>
                </c:pt>
                <c:pt idx="2">
                  <c:v>1207</c:v>
                </c:pt>
                <c:pt idx="3">
                  <c:v>3346</c:v>
                </c:pt>
                <c:pt idx="4">
                  <c:v>6104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104</c:v>
                </c:pt>
                <c:pt idx="1">
                  <c:v>69</c:v>
                </c:pt>
                <c:pt idx="2">
                  <c:v>131</c:v>
                </c:pt>
                <c:pt idx="3">
                  <c:v>361</c:v>
                </c:pt>
                <c:pt idx="4">
                  <c:v>10784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212</c:v>
                </c:pt>
                <c:pt idx="1">
                  <c:v>187</c:v>
                </c:pt>
                <c:pt idx="2">
                  <c:v>465</c:v>
                </c:pt>
                <c:pt idx="3">
                  <c:v>1686</c:v>
                </c:pt>
                <c:pt idx="4">
                  <c:v>8899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818</c:v>
                </c:pt>
                <c:pt idx="1">
                  <c:v>502</c:v>
                </c:pt>
                <c:pt idx="2">
                  <c:v>781</c:v>
                </c:pt>
                <c:pt idx="3">
                  <c:v>2079</c:v>
                </c:pt>
                <c:pt idx="4">
                  <c:v>7269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42352"/>
        <c:axId val="663035688"/>
        <c:axId val="0"/>
      </c:bar3DChart>
      <c:catAx>
        <c:axId val="66304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5358551545"/>
              <c:y val="0.9456875398061537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35688"/>
        <c:crosses val="autoZero"/>
        <c:auto val="1"/>
        <c:lblAlgn val="ctr"/>
        <c:lblOffset val="100"/>
        <c:noMultiLvlLbl val="0"/>
      </c:catAx>
      <c:valAx>
        <c:axId val="66303568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Hispanic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17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61"/>
          <c:y val="0.10503135596953619"/>
          <c:w val="0.77672810333869924"/>
          <c:h val="0.732471738666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976</c:v>
                </c:pt>
                <c:pt idx="1">
                  <c:v>1263</c:v>
                </c:pt>
                <c:pt idx="2">
                  <c:v>2674</c:v>
                </c:pt>
                <c:pt idx="3">
                  <c:v>6530</c:v>
                </c:pt>
                <c:pt idx="4">
                  <c:v>10664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211</c:v>
                </c:pt>
                <c:pt idx="1">
                  <c:v>159</c:v>
                </c:pt>
                <c:pt idx="2">
                  <c:v>300</c:v>
                </c:pt>
                <c:pt idx="3">
                  <c:v>803</c:v>
                </c:pt>
                <c:pt idx="4">
                  <c:v>20634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459</c:v>
                </c:pt>
                <c:pt idx="1">
                  <c:v>341</c:v>
                </c:pt>
                <c:pt idx="2">
                  <c:v>892</c:v>
                </c:pt>
                <c:pt idx="3">
                  <c:v>2849</c:v>
                </c:pt>
                <c:pt idx="4">
                  <c:v>17566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1855</c:v>
                </c:pt>
                <c:pt idx="1">
                  <c:v>822</c:v>
                </c:pt>
                <c:pt idx="2">
                  <c:v>1338</c:v>
                </c:pt>
                <c:pt idx="3">
                  <c:v>3144</c:v>
                </c:pt>
                <c:pt idx="4">
                  <c:v>14948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38432"/>
        <c:axId val="663039216"/>
        <c:axId val="0"/>
      </c:bar3DChart>
      <c:catAx>
        <c:axId val="663038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9353774903"/>
              <c:y val="0.9454459620860602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39216"/>
        <c:crosses val="autoZero"/>
        <c:auto val="1"/>
        <c:lblAlgn val="ctr"/>
        <c:lblOffset val="100"/>
        <c:noMultiLvlLbl val="0"/>
      </c:catAx>
      <c:valAx>
        <c:axId val="66303921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3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White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17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61"/>
          <c:y val="0.10503135596953619"/>
          <c:w val="0.77672810333869924"/>
          <c:h val="0.732471738666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2501</c:v>
                </c:pt>
                <c:pt idx="1">
                  <c:v>3148</c:v>
                </c:pt>
                <c:pt idx="2">
                  <c:v>6051</c:v>
                </c:pt>
                <c:pt idx="3">
                  <c:v>13487</c:v>
                </c:pt>
                <c:pt idx="4">
                  <c:v>23567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332</c:v>
                </c:pt>
                <c:pt idx="1">
                  <c:v>179</c:v>
                </c:pt>
                <c:pt idx="2">
                  <c:v>261</c:v>
                </c:pt>
                <c:pt idx="3">
                  <c:v>646</c:v>
                </c:pt>
                <c:pt idx="4">
                  <c:v>47336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1160</c:v>
                </c:pt>
                <c:pt idx="1">
                  <c:v>985</c:v>
                </c:pt>
                <c:pt idx="2">
                  <c:v>1787</c:v>
                </c:pt>
                <c:pt idx="3">
                  <c:v>5332</c:v>
                </c:pt>
                <c:pt idx="4">
                  <c:v>39490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5619</c:v>
                </c:pt>
                <c:pt idx="1">
                  <c:v>1963</c:v>
                </c:pt>
                <c:pt idx="2">
                  <c:v>2725</c:v>
                </c:pt>
                <c:pt idx="3">
                  <c:v>5824</c:v>
                </c:pt>
                <c:pt idx="4">
                  <c:v>32623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36080"/>
        <c:axId val="663037256"/>
        <c:axId val="0"/>
      </c:bar3DChart>
      <c:catAx>
        <c:axId val="663036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90713775804"/>
              <c:y val="0.9509484249962221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37256"/>
        <c:crosses val="autoZero"/>
        <c:auto val="1"/>
        <c:lblAlgn val="ctr"/>
        <c:lblOffset val="100"/>
        <c:noMultiLvlLbl val="0"/>
      </c:catAx>
      <c:valAx>
        <c:axId val="66303725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3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305</c:v>
                </c:pt>
                <c:pt idx="1">
                  <c:v>487</c:v>
                </c:pt>
                <c:pt idx="2">
                  <c:v>1207</c:v>
                </c:pt>
                <c:pt idx="3">
                  <c:v>3346</c:v>
                </c:pt>
                <c:pt idx="4">
                  <c:v>6104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104</c:v>
                </c:pt>
                <c:pt idx="1">
                  <c:v>69</c:v>
                </c:pt>
                <c:pt idx="2">
                  <c:v>131</c:v>
                </c:pt>
                <c:pt idx="3">
                  <c:v>361</c:v>
                </c:pt>
                <c:pt idx="4">
                  <c:v>10784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212</c:v>
                </c:pt>
                <c:pt idx="1">
                  <c:v>187</c:v>
                </c:pt>
                <c:pt idx="2">
                  <c:v>465</c:v>
                </c:pt>
                <c:pt idx="3">
                  <c:v>1686</c:v>
                </c:pt>
                <c:pt idx="4">
                  <c:v>8899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818</c:v>
                </c:pt>
                <c:pt idx="1">
                  <c:v>502</c:v>
                </c:pt>
                <c:pt idx="2">
                  <c:v>781</c:v>
                </c:pt>
                <c:pt idx="3">
                  <c:v>2079</c:v>
                </c:pt>
                <c:pt idx="4">
                  <c:v>7269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38040"/>
        <c:axId val="663039608"/>
        <c:axId val="0"/>
      </c:bar3DChart>
      <c:catAx>
        <c:axId val="663038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12"/>
              <c:y val="0.932099456556393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39608"/>
        <c:crosses val="autoZero"/>
        <c:auto val="1"/>
        <c:lblAlgn val="ctr"/>
        <c:lblOffset val="100"/>
        <c:noMultiLvlLbl val="0"/>
      </c:catAx>
      <c:valAx>
        <c:axId val="66303960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380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976</c:v>
                </c:pt>
                <c:pt idx="1">
                  <c:v>1263</c:v>
                </c:pt>
                <c:pt idx="2">
                  <c:v>2674</c:v>
                </c:pt>
                <c:pt idx="3">
                  <c:v>6530</c:v>
                </c:pt>
                <c:pt idx="4">
                  <c:v>10664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211</c:v>
                </c:pt>
                <c:pt idx="1">
                  <c:v>159</c:v>
                </c:pt>
                <c:pt idx="2">
                  <c:v>300</c:v>
                </c:pt>
                <c:pt idx="3">
                  <c:v>803</c:v>
                </c:pt>
                <c:pt idx="4">
                  <c:v>20634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459</c:v>
                </c:pt>
                <c:pt idx="1">
                  <c:v>341</c:v>
                </c:pt>
                <c:pt idx="2">
                  <c:v>892</c:v>
                </c:pt>
                <c:pt idx="3">
                  <c:v>2849</c:v>
                </c:pt>
                <c:pt idx="4">
                  <c:v>17566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1855</c:v>
                </c:pt>
                <c:pt idx="1">
                  <c:v>822</c:v>
                </c:pt>
                <c:pt idx="2">
                  <c:v>1338</c:v>
                </c:pt>
                <c:pt idx="3">
                  <c:v>3144</c:v>
                </c:pt>
                <c:pt idx="4">
                  <c:v>14948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45096"/>
        <c:axId val="663045488"/>
        <c:axId val="0"/>
      </c:bar3DChart>
      <c:catAx>
        <c:axId val="663045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23"/>
              <c:y val="0.9320994565563941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5488"/>
        <c:crosses val="autoZero"/>
        <c:auto val="1"/>
        <c:lblAlgn val="ctr"/>
        <c:lblOffset val="100"/>
        <c:noMultiLvlLbl val="0"/>
      </c:catAx>
      <c:valAx>
        <c:axId val="66304548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50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25470861178959E-2"/>
          <c:y val="0.112825035209431"/>
          <c:w val="0.68616895355165908"/>
          <c:h val="0.66957293894423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Free/Reduced Lunch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2.9069035752979402</c:v>
                </c:pt>
                <c:pt idx="1">
                  <c:v>2.7798551188299787</c:v>
                </c:pt>
                <c:pt idx="2">
                  <c:v>2.6864766816143502</c:v>
                </c:pt>
                <c:pt idx="3">
                  <c:v>2.6511089486804802</c:v>
                </c:pt>
                <c:pt idx="4">
                  <c:v>2.6421856006034301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Free/Reduced Lunch</c:v>
                </c:pt>
              </c:strCache>
            </c:strRef>
          </c:tx>
          <c:spPr>
            <a:solidFill>
              <a:srgbClr val="97C77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3.1310165060240998</c:v>
                </c:pt>
                <c:pt idx="1">
                  <c:v>2.9655764859568885</c:v>
                </c:pt>
                <c:pt idx="2">
                  <c:v>2.91252696629213</c:v>
                </c:pt>
                <c:pt idx="3">
                  <c:v>2.8408329793663101</c:v>
                </c:pt>
                <c:pt idx="4">
                  <c:v>2.8507896088900102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80928"/>
        <c:axId val="778978184"/>
      </c:barChart>
      <c:catAx>
        <c:axId val="77898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78184"/>
        <c:crossesAt val="0"/>
        <c:auto val="1"/>
        <c:lblAlgn val="ctr"/>
        <c:lblOffset val="100"/>
        <c:noMultiLvlLbl val="0"/>
      </c:catAx>
      <c:valAx>
        <c:axId val="778978184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8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37141325478089"/>
          <c:y val="0.41701104149605683"/>
          <c:w val="0.20323092093524747"/>
          <c:h val="0.2787540712653737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2501</c:v>
                </c:pt>
                <c:pt idx="1">
                  <c:v>3148</c:v>
                </c:pt>
                <c:pt idx="2">
                  <c:v>6051</c:v>
                </c:pt>
                <c:pt idx="3">
                  <c:v>13487</c:v>
                </c:pt>
                <c:pt idx="4">
                  <c:v>23567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332</c:v>
                </c:pt>
                <c:pt idx="1">
                  <c:v>179</c:v>
                </c:pt>
                <c:pt idx="2">
                  <c:v>261</c:v>
                </c:pt>
                <c:pt idx="3">
                  <c:v>646</c:v>
                </c:pt>
                <c:pt idx="4">
                  <c:v>47336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1160</c:v>
                </c:pt>
                <c:pt idx="1">
                  <c:v>985</c:v>
                </c:pt>
                <c:pt idx="2">
                  <c:v>1787</c:v>
                </c:pt>
                <c:pt idx="3">
                  <c:v>5332</c:v>
                </c:pt>
                <c:pt idx="4">
                  <c:v>39490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5619</c:v>
                </c:pt>
                <c:pt idx="1">
                  <c:v>1963</c:v>
                </c:pt>
                <c:pt idx="2">
                  <c:v>2725</c:v>
                </c:pt>
                <c:pt idx="3">
                  <c:v>5824</c:v>
                </c:pt>
                <c:pt idx="4">
                  <c:v>32623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41960"/>
        <c:axId val="663042744"/>
        <c:axId val="0"/>
      </c:bar3DChart>
      <c:catAx>
        <c:axId val="663041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39"/>
              <c:y val="0.932099456556394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2744"/>
        <c:crosses val="autoZero"/>
        <c:auto val="1"/>
        <c:lblAlgn val="ctr"/>
        <c:lblOffset val="100"/>
        <c:noMultiLvlLbl val="0"/>
      </c:catAx>
      <c:valAx>
        <c:axId val="66304274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1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Black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868"/>
          <c:y val="2.269031136554893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5"/>
          <c:y val="0.10503135596953618"/>
          <c:w val="0.77672810333869824"/>
          <c:h val="0.732471738666162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154</c:v>
                </c:pt>
                <c:pt idx="1">
                  <c:v>405</c:v>
                </c:pt>
                <c:pt idx="2">
                  <c:v>1555</c:v>
                </c:pt>
                <c:pt idx="3">
                  <c:v>6140</c:v>
                </c:pt>
                <c:pt idx="4">
                  <c:v>11023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85</c:v>
                </c:pt>
                <c:pt idx="1">
                  <c:v>97</c:v>
                </c:pt>
                <c:pt idx="2">
                  <c:v>250</c:v>
                </c:pt>
                <c:pt idx="3">
                  <c:v>792</c:v>
                </c:pt>
                <c:pt idx="4">
                  <c:v>18053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81</c:v>
                </c:pt>
                <c:pt idx="1">
                  <c:v>149</c:v>
                </c:pt>
                <c:pt idx="2">
                  <c:v>574</c:v>
                </c:pt>
                <c:pt idx="3">
                  <c:v>2603</c:v>
                </c:pt>
                <c:pt idx="4">
                  <c:v>15870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450</c:v>
                </c:pt>
                <c:pt idx="1">
                  <c:v>498</c:v>
                </c:pt>
                <c:pt idx="2">
                  <c:v>1053</c:v>
                </c:pt>
                <c:pt idx="3">
                  <c:v>3640</c:v>
                </c:pt>
                <c:pt idx="4">
                  <c:v>13636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51760"/>
        <c:axId val="663048624"/>
        <c:axId val="0"/>
      </c:bar3DChart>
      <c:catAx>
        <c:axId val="663051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5358551545"/>
              <c:y val="0.9456875398061539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8624"/>
        <c:crosses val="autoZero"/>
        <c:auto val="1"/>
        <c:lblAlgn val="ctr"/>
        <c:lblOffset val="100"/>
        <c:noMultiLvlLbl val="0"/>
      </c:catAx>
      <c:valAx>
        <c:axId val="66304862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Hispanic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895"/>
          <c:y val="2.2690311365548943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56"/>
          <c:y val="0.10503135596953619"/>
          <c:w val="0.77672810333869879"/>
          <c:h val="0.732471738666162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495</c:v>
                </c:pt>
                <c:pt idx="1">
                  <c:v>1076</c:v>
                </c:pt>
                <c:pt idx="2">
                  <c:v>3011</c:v>
                </c:pt>
                <c:pt idx="3">
                  <c:v>8604</c:v>
                </c:pt>
                <c:pt idx="4">
                  <c:v>11934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202</c:v>
                </c:pt>
                <c:pt idx="1">
                  <c:v>207</c:v>
                </c:pt>
                <c:pt idx="2">
                  <c:v>423</c:v>
                </c:pt>
                <c:pt idx="3">
                  <c:v>1199</c:v>
                </c:pt>
                <c:pt idx="4">
                  <c:v>23089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155</c:v>
                </c:pt>
                <c:pt idx="1">
                  <c:v>237</c:v>
                </c:pt>
                <c:pt idx="2">
                  <c:v>690</c:v>
                </c:pt>
                <c:pt idx="3">
                  <c:v>2875</c:v>
                </c:pt>
                <c:pt idx="4">
                  <c:v>21163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764</c:v>
                </c:pt>
                <c:pt idx="1">
                  <c:v>536</c:v>
                </c:pt>
                <c:pt idx="2">
                  <c:v>1217</c:v>
                </c:pt>
                <c:pt idx="3">
                  <c:v>3581</c:v>
                </c:pt>
                <c:pt idx="4">
                  <c:v>19022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46664"/>
        <c:axId val="663055288"/>
        <c:axId val="0"/>
      </c:bar3DChart>
      <c:catAx>
        <c:axId val="663046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9353774892"/>
              <c:y val="0.9454459620860602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5288"/>
        <c:crosses val="autoZero"/>
        <c:auto val="1"/>
        <c:lblAlgn val="ctr"/>
        <c:lblOffset val="100"/>
        <c:noMultiLvlLbl val="0"/>
      </c:catAx>
      <c:valAx>
        <c:axId val="66305528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6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White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895"/>
          <c:y val="2.2690311365548943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56"/>
          <c:y val="0.10503135596953619"/>
          <c:w val="0.77672810333869879"/>
          <c:h val="0.732471738666162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661</c:v>
                </c:pt>
                <c:pt idx="1">
                  <c:v>1373</c:v>
                </c:pt>
                <c:pt idx="2">
                  <c:v>3275</c:v>
                </c:pt>
                <c:pt idx="3">
                  <c:v>8949</c:v>
                </c:pt>
                <c:pt idx="4">
                  <c:v>12967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149</c:v>
                </c:pt>
                <c:pt idx="1">
                  <c:v>125</c:v>
                </c:pt>
                <c:pt idx="2">
                  <c:v>195</c:v>
                </c:pt>
                <c:pt idx="3">
                  <c:v>519</c:v>
                </c:pt>
                <c:pt idx="4">
                  <c:v>26237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278</c:v>
                </c:pt>
                <c:pt idx="1">
                  <c:v>329</c:v>
                </c:pt>
                <c:pt idx="2">
                  <c:v>895</c:v>
                </c:pt>
                <c:pt idx="3">
                  <c:v>2943</c:v>
                </c:pt>
                <c:pt idx="4">
                  <c:v>22780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1334</c:v>
                </c:pt>
                <c:pt idx="1">
                  <c:v>764</c:v>
                </c:pt>
                <c:pt idx="2">
                  <c:v>1278</c:v>
                </c:pt>
                <c:pt idx="3">
                  <c:v>3401</c:v>
                </c:pt>
                <c:pt idx="4">
                  <c:v>20448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58032"/>
        <c:axId val="663052544"/>
        <c:axId val="0"/>
      </c:bar3DChart>
      <c:catAx>
        <c:axId val="663058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90713775787"/>
              <c:y val="0.9509484249962221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2544"/>
        <c:crosses val="autoZero"/>
        <c:auto val="1"/>
        <c:lblAlgn val="ctr"/>
        <c:lblOffset val="100"/>
        <c:noMultiLvlLbl val="0"/>
      </c:catAx>
      <c:valAx>
        <c:axId val="66305254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Black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895"/>
          <c:y val="2.2690311365548943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56"/>
          <c:y val="0.10503135596953619"/>
          <c:w val="0.77672810333869879"/>
          <c:h val="0.732471738666162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155</c:v>
                </c:pt>
                <c:pt idx="1">
                  <c:v>338</c:v>
                </c:pt>
                <c:pt idx="2">
                  <c:v>902</c:v>
                </c:pt>
                <c:pt idx="3">
                  <c:v>2750</c:v>
                </c:pt>
                <c:pt idx="4">
                  <c:v>5087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69</c:v>
                </c:pt>
                <c:pt idx="1">
                  <c:v>60</c:v>
                </c:pt>
                <c:pt idx="2">
                  <c:v>95</c:v>
                </c:pt>
                <c:pt idx="3">
                  <c:v>308</c:v>
                </c:pt>
                <c:pt idx="4">
                  <c:v>8700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100</c:v>
                </c:pt>
                <c:pt idx="1">
                  <c:v>129</c:v>
                </c:pt>
                <c:pt idx="2">
                  <c:v>331</c:v>
                </c:pt>
                <c:pt idx="3">
                  <c:v>1372</c:v>
                </c:pt>
                <c:pt idx="4">
                  <c:v>7300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503</c:v>
                </c:pt>
                <c:pt idx="1">
                  <c:v>383</c:v>
                </c:pt>
                <c:pt idx="2">
                  <c:v>654</c:v>
                </c:pt>
                <c:pt idx="3">
                  <c:v>1712</c:v>
                </c:pt>
                <c:pt idx="4">
                  <c:v>5980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54112"/>
        <c:axId val="663052936"/>
        <c:axId val="0"/>
      </c:bar3DChart>
      <c:catAx>
        <c:axId val="66305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5358551545"/>
              <c:y val="0.9456875398061537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2936"/>
        <c:crosses val="autoZero"/>
        <c:auto val="1"/>
        <c:lblAlgn val="ctr"/>
        <c:lblOffset val="100"/>
        <c:noMultiLvlLbl val="0"/>
      </c:catAx>
      <c:valAx>
        <c:axId val="66305293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Hispanic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17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61"/>
          <c:y val="0.10503135596953619"/>
          <c:w val="0.77672810333869924"/>
          <c:h val="0.732471738666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539</c:v>
                </c:pt>
                <c:pt idx="1">
                  <c:v>797</c:v>
                </c:pt>
                <c:pt idx="2">
                  <c:v>1782</c:v>
                </c:pt>
                <c:pt idx="3">
                  <c:v>4469</c:v>
                </c:pt>
                <c:pt idx="4">
                  <c:v>6654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141</c:v>
                </c:pt>
                <c:pt idx="1">
                  <c:v>107</c:v>
                </c:pt>
                <c:pt idx="2">
                  <c:v>199</c:v>
                </c:pt>
                <c:pt idx="3">
                  <c:v>558</c:v>
                </c:pt>
                <c:pt idx="4">
                  <c:v>13236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203</c:v>
                </c:pt>
                <c:pt idx="1">
                  <c:v>179</c:v>
                </c:pt>
                <c:pt idx="2">
                  <c:v>501</c:v>
                </c:pt>
                <c:pt idx="3">
                  <c:v>1797</c:v>
                </c:pt>
                <c:pt idx="4">
                  <c:v>11561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931</c:v>
                </c:pt>
                <c:pt idx="1">
                  <c:v>477</c:v>
                </c:pt>
                <c:pt idx="2">
                  <c:v>840</c:v>
                </c:pt>
                <c:pt idx="3">
                  <c:v>2140</c:v>
                </c:pt>
                <c:pt idx="4">
                  <c:v>9853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56464"/>
        <c:axId val="663054896"/>
        <c:axId val="0"/>
      </c:bar3DChart>
      <c:catAx>
        <c:axId val="663056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9353774903"/>
              <c:y val="0.9454459620860602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4896"/>
        <c:crosses val="autoZero"/>
        <c:auto val="1"/>
        <c:lblAlgn val="ctr"/>
        <c:lblOffset val="100"/>
        <c:noMultiLvlLbl val="0"/>
      </c:catAx>
      <c:valAx>
        <c:axId val="66305489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White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17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61"/>
          <c:y val="0.10503135596953619"/>
          <c:w val="0.77672810333869924"/>
          <c:h val="0.732471738666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1275</c:v>
                </c:pt>
                <c:pt idx="1">
                  <c:v>1711</c:v>
                </c:pt>
                <c:pt idx="2">
                  <c:v>3512</c:v>
                </c:pt>
                <c:pt idx="3">
                  <c:v>7688</c:v>
                </c:pt>
                <c:pt idx="4">
                  <c:v>12018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157</c:v>
                </c:pt>
                <c:pt idx="1">
                  <c:v>109</c:v>
                </c:pt>
                <c:pt idx="2">
                  <c:v>179</c:v>
                </c:pt>
                <c:pt idx="3">
                  <c:v>402</c:v>
                </c:pt>
                <c:pt idx="4">
                  <c:v>25357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520</c:v>
                </c:pt>
                <c:pt idx="1">
                  <c:v>490</c:v>
                </c:pt>
                <c:pt idx="2">
                  <c:v>1045</c:v>
                </c:pt>
                <c:pt idx="3">
                  <c:v>2945</c:v>
                </c:pt>
                <c:pt idx="4">
                  <c:v>21204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2470</c:v>
                </c:pt>
                <c:pt idx="1">
                  <c:v>1001</c:v>
                </c:pt>
                <c:pt idx="2">
                  <c:v>1481</c:v>
                </c:pt>
                <c:pt idx="3">
                  <c:v>3317</c:v>
                </c:pt>
                <c:pt idx="4">
                  <c:v>17935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54504"/>
        <c:axId val="663058424"/>
        <c:axId val="0"/>
      </c:bar3DChart>
      <c:catAx>
        <c:axId val="663054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90713775804"/>
              <c:y val="0.9509484249962221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8424"/>
        <c:crosses val="autoZero"/>
        <c:auto val="1"/>
        <c:lblAlgn val="ctr"/>
        <c:lblOffset val="100"/>
        <c:noMultiLvlLbl val="0"/>
      </c:catAx>
      <c:valAx>
        <c:axId val="66305842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4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155</c:v>
                </c:pt>
                <c:pt idx="1">
                  <c:v>338</c:v>
                </c:pt>
                <c:pt idx="2">
                  <c:v>902</c:v>
                </c:pt>
                <c:pt idx="3">
                  <c:v>2750</c:v>
                </c:pt>
                <c:pt idx="4">
                  <c:v>5087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69</c:v>
                </c:pt>
                <c:pt idx="1">
                  <c:v>60</c:v>
                </c:pt>
                <c:pt idx="2">
                  <c:v>95</c:v>
                </c:pt>
                <c:pt idx="3">
                  <c:v>308</c:v>
                </c:pt>
                <c:pt idx="4">
                  <c:v>8700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100</c:v>
                </c:pt>
                <c:pt idx="1">
                  <c:v>129</c:v>
                </c:pt>
                <c:pt idx="2">
                  <c:v>331</c:v>
                </c:pt>
                <c:pt idx="3">
                  <c:v>1372</c:v>
                </c:pt>
                <c:pt idx="4">
                  <c:v>7300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503</c:v>
                </c:pt>
                <c:pt idx="1">
                  <c:v>383</c:v>
                </c:pt>
                <c:pt idx="2">
                  <c:v>654</c:v>
                </c:pt>
                <c:pt idx="3">
                  <c:v>1712</c:v>
                </c:pt>
                <c:pt idx="4">
                  <c:v>5980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47056"/>
        <c:axId val="663049408"/>
        <c:axId val="0"/>
      </c:bar3DChart>
      <c:catAx>
        <c:axId val="663047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23"/>
              <c:y val="0.9320994565563941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9408"/>
        <c:crosses val="autoZero"/>
        <c:auto val="1"/>
        <c:lblAlgn val="ctr"/>
        <c:lblOffset val="100"/>
        <c:noMultiLvlLbl val="0"/>
      </c:catAx>
      <c:valAx>
        <c:axId val="66304940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70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539</c:v>
                </c:pt>
                <c:pt idx="1">
                  <c:v>797</c:v>
                </c:pt>
                <c:pt idx="2">
                  <c:v>1782</c:v>
                </c:pt>
                <c:pt idx="3">
                  <c:v>4469</c:v>
                </c:pt>
                <c:pt idx="4">
                  <c:v>6654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141</c:v>
                </c:pt>
                <c:pt idx="1">
                  <c:v>107</c:v>
                </c:pt>
                <c:pt idx="2">
                  <c:v>199</c:v>
                </c:pt>
                <c:pt idx="3">
                  <c:v>558</c:v>
                </c:pt>
                <c:pt idx="4">
                  <c:v>13236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203</c:v>
                </c:pt>
                <c:pt idx="1">
                  <c:v>179</c:v>
                </c:pt>
                <c:pt idx="2">
                  <c:v>501</c:v>
                </c:pt>
                <c:pt idx="3">
                  <c:v>1797</c:v>
                </c:pt>
                <c:pt idx="4">
                  <c:v>11561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931</c:v>
                </c:pt>
                <c:pt idx="1">
                  <c:v>477</c:v>
                </c:pt>
                <c:pt idx="2">
                  <c:v>840</c:v>
                </c:pt>
                <c:pt idx="3">
                  <c:v>2140</c:v>
                </c:pt>
                <c:pt idx="4">
                  <c:v>9853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58816"/>
        <c:axId val="663049800"/>
        <c:axId val="0"/>
      </c:bar3DChart>
      <c:catAx>
        <c:axId val="663058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39"/>
              <c:y val="0.932099456556394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9800"/>
        <c:crosses val="autoZero"/>
        <c:auto val="1"/>
        <c:lblAlgn val="ctr"/>
        <c:lblOffset val="100"/>
        <c:noMultiLvlLbl val="0"/>
      </c:catAx>
      <c:valAx>
        <c:axId val="66304980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8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1275</c:v>
                </c:pt>
                <c:pt idx="1">
                  <c:v>1711</c:v>
                </c:pt>
                <c:pt idx="2">
                  <c:v>3512</c:v>
                </c:pt>
                <c:pt idx="3">
                  <c:v>7688</c:v>
                </c:pt>
                <c:pt idx="4">
                  <c:v>12018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157</c:v>
                </c:pt>
                <c:pt idx="1">
                  <c:v>109</c:v>
                </c:pt>
                <c:pt idx="2">
                  <c:v>179</c:v>
                </c:pt>
                <c:pt idx="3">
                  <c:v>402</c:v>
                </c:pt>
                <c:pt idx="4">
                  <c:v>25357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520</c:v>
                </c:pt>
                <c:pt idx="1">
                  <c:v>490</c:v>
                </c:pt>
                <c:pt idx="2">
                  <c:v>1045</c:v>
                </c:pt>
                <c:pt idx="3">
                  <c:v>2945</c:v>
                </c:pt>
                <c:pt idx="4">
                  <c:v>21204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2470</c:v>
                </c:pt>
                <c:pt idx="1">
                  <c:v>1001</c:v>
                </c:pt>
                <c:pt idx="2">
                  <c:v>1481</c:v>
                </c:pt>
                <c:pt idx="3">
                  <c:v>3317</c:v>
                </c:pt>
                <c:pt idx="4">
                  <c:v>17935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56072"/>
        <c:axId val="663056856"/>
        <c:axId val="0"/>
      </c:bar3DChart>
      <c:catAx>
        <c:axId val="663056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5"/>
              <c:y val="0.9320994565563951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6856"/>
        <c:crosses val="autoZero"/>
        <c:auto val="1"/>
        <c:lblAlgn val="ctr"/>
        <c:lblOffset val="100"/>
        <c:noMultiLvlLbl val="0"/>
      </c:catAx>
      <c:valAx>
        <c:axId val="66305685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6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25470861178959E-2"/>
          <c:y val="0.112825035209431"/>
          <c:w val="0.7022704975449866"/>
          <c:h val="0.6799238596056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Free/Reduced Lunch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2.9387310820451802</c:v>
                </c:pt>
                <c:pt idx="1">
                  <c:v>2.7589817483540626</c:v>
                </c:pt>
                <c:pt idx="2">
                  <c:v>2.6912787608942788</c:v>
                </c:pt>
                <c:pt idx="3">
                  <c:v>2.6242691853130586</c:v>
                </c:pt>
                <c:pt idx="4">
                  <c:v>2.6288809209287485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Free/Reduced Lunch</c:v>
                </c:pt>
              </c:strCache>
            </c:strRef>
          </c:tx>
          <c:spPr>
            <a:solidFill>
              <a:srgbClr val="FFDD7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3.1712504132231372</c:v>
                </c:pt>
                <c:pt idx="1">
                  <c:v>2.9725624689997185</c:v>
                </c:pt>
                <c:pt idx="2">
                  <c:v>2.8948813249869598</c:v>
                </c:pt>
                <c:pt idx="3">
                  <c:v>2.7961811849810498</c:v>
                </c:pt>
                <c:pt idx="4">
                  <c:v>2.82622957062393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89944"/>
        <c:axId val="778989160"/>
      </c:barChart>
      <c:catAx>
        <c:axId val="778989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89160"/>
        <c:crossesAt val="0"/>
        <c:auto val="1"/>
        <c:lblAlgn val="ctr"/>
        <c:lblOffset val="100"/>
        <c:noMultiLvlLbl val="0"/>
      </c:catAx>
      <c:valAx>
        <c:axId val="778989160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89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51179452740007"/>
          <c:y val="0.44878446335344696"/>
          <c:w val="0.19648820547259999"/>
          <c:h val="0.35168615447422175"/>
        </c:manualLayout>
      </c:layout>
      <c:overlay val="0"/>
      <c:txPr>
        <a:bodyPr/>
        <a:lstStyle/>
        <a:p>
          <a:pPr algn="l"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Black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17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61"/>
          <c:y val="0.10503135596953619"/>
          <c:w val="0.77672810333869924"/>
          <c:h val="0.732471738666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154</c:v>
                </c:pt>
                <c:pt idx="1">
                  <c:v>405</c:v>
                </c:pt>
                <c:pt idx="2">
                  <c:v>1555</c:v>
                </c:pt>
                <c:pt idx="3">
                  <c:v>6140</c:v>
                </c:pt>
                <c:pt idx="4">
                  <c:v>11023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85</c:v>
                </c:pt>
                <c:pt idx="1">
                  <c:v>97</c:v>
                </c:pt>
                <c:pt idx="2">
                  <c:v>250</c:v>
                </c:pt>
                <c:pt idx="3">
                  <c:v>792</c:v>
                </c:pt>
                <c:pt idx="4">
                  <c:v>18053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81</c:v>
                </c:pt>
                <c:pt idx="1">
                  <c:v>149</c:v>
                </c:pt>
                <c:pt idx="2">
                  <c:v>574</c:v>
                </c:pt>
                <c:pt idx="3">
                  <c:v>2603</c:v>
                </c:pt>
                <c:pt idx="4">
                  <c:v>15870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450</c:v>
                </c:pt>
                <c:pt idx="1">
                  <c:v>498</c:v>
                </c:pt>
                <c:pt idx="2">
                  <c:v>1053</c:v>
                </c:pt>
                <c:pt idx="3">
                  <c:v>3640</c:v>
                </c:pt>
                <c:pt idx="4">
                  <c:v>13636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48232"/>
        <c:axId val="663049016"/>
        <c:axId val="0"/>
      </c:bar3DChart>
      <c:catAx>
        <c:axId val="663048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5358551545"/>
              <c:y val="0.945687539806153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9016"/>
        <c:crosses val="autoZero"/>
        <c:auto val="1"/>
        <c:lblAlgn val="ctr"/>
        <c:lblOffset val="100"/>
        <c:noMultiLvlLbl val="0"/>
      </c:catAx>
      <c:valAx>
        <c:axId val="66304901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48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Hispanic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45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67"/>
          <c:y val="0.10503135596953619"/>
          <c:w val="0.77672810333869979"/>
          <c:h val="0.732471738666163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408</c:v>
                </c:pt>
                <c:pt idx="1">
                  <c:v>870</c:v>
                </c:pt>
                <c:pt idx="2">
                  <c:v>2410</c:v>
                </c:pt>
                <c:pt idx="3">
                  <c:v>6594</c:v>
                </c:pt>
                <c:pt idx="4">
                  <c:v>8837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125</c:v>
                </c:pt>
                <c:pt idx="1">
                  <c:v>140</c:v>
                </c:pt>
                <c:pt idx="2">
                  <c:v>335</c:v>
                </c:pt>
                <c:pt idx="3">
                  <c:v>978</c:v>
                </c:pt>
                <c:pt idx="4">
                  <c:v>17541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146</c:v>
                </c:pt>
                <c:pt idx="1">
                  <c:v>185</c:v>
                </c:pt>
                <c:pt idx="2">
                  <c:v>576</c:v>
                </c:pt>
                <c:pt idx="3">
                  <c:v>2273</c:v>
                </c:pt>
                <c:pt idx="4">
                  <c:v>15939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517</c:v>
                </c:pt>
                <c:pt idx="1">
                  <c:v>400</c:v>
                </c:pt>
                <c:pt idx="2">
                  <c:v>920</c:v>
                </c:pt>
                <c:pt idx="3">
                  <c:v>2744</c:v>
                </c:pt>
                <c:pt idx="4">
                  <c:v>14538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50976"/>
        <c:axId val="663059992"/>
        <c:axId val="0"/>
      </c:bar3DChart>
      <c:catAx>
        <c:axId val="663050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9353774925"/>
              <c:y val="0.9454459620860602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9992"/>
        <c:crosses val="autoZero"/>
        <c:auto val="1"/>
        <c:lblAlgn val="ctr"/>
        <c:lblOffset val="100"/>
        <c:noMultiLvlLbl val="0"/>
      </c:catAx>
      <c:valAx>
        <c:axId val="66305999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0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White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45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67"/>
          <c:y val="0.10503135596953619"/>
          <c:w val="0.77672810333869979"/>
          <c:h val="0.732471738666163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522</c:v>
                </c:pt>
                <c:pt idx="1">
                  <c:v>1088</c:v>
                </c:pt>
                <c:pt idx="2">
                  <c:v>2369</c:v>
                </c:pt>
                <c:pt idx="3">
                  <c:v>6215</c:v>
                </c:pt>
                <c:pt idx="4">
                  <c:v>8831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83</c:v>
                </c:pt>
                <c:pt idx="1">
                  <c:v>69</c:v>
                </c:pt>
                <c:pt idx="2">
                  <c:v>140</c:v>
                </c:pt>
                <c:pt idx="3">
                  <c:v>389</c:v>
                </c:pt>
                <c:pt idx="4">
                  <c:v>18344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223</c:v>
                </c:pt>
                <c:pt idx="1">
                  <c:v>284</c:v>
                </c:pt>
                <c:pt idx="2">
                  <c:v>671</c:v>
                </c:pt>
                <c:pt idx="3">
                  <c:v>2228</c:v>
                </c:pt>
                <c:pt idx="4">
                  <c:v>15619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858</c:v>
                </c:pt>
                <c:pt idx="1">
                  <c:v>538</c:v>
                </c:pt>
                <c:pt idx="2">
                  <c:v>949</c:v>
                </c:pt>
                <c:pt idx="3">
                  <c:v>2528</c:v>
                </c:pt>
                <c:pt idx="4">
                  <c:v>14152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60384"/>
        <c:axId val="663061168"/>
        <c:axId val="0"/>
      </c:bar3DChart>
      <c:catAx>
        <c:axId val="663060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90713775826"/>
              <c:y val="0.9509484249962221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61168"/>
        <c:crosses val="autoZero"/>
        <c:auto val="1"/>
        <c:lblAlgn val="ctr"/>
        <c:lblOffset val="100"/>
        <c:noMultiLvlLbl val="0"/>
      </c:catAx>
      <c:valAx>
        <c:axId val="66306116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6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Black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45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67"/>
          <c:y val="0.10503135596953619"/>
          <c:w val="0.77672810333869979"/>
          <c:h val="0.732471738666163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333</c:v>
                </c:pt>
                <c:pt idx="1">
                  <c:v>658</c:v>
                </c:pt>
                <c:pt idx="2">
                  <c:v>1886</c:v>
                </c:pt>
                <c:pt idx="3">
                  <c:v>6193</c:v>
                </c:pt>
                <c:pt idx="4">
                  <c:v>11499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162</c:v>
                </c:pt>
                <c:pt idx="1">
                  <c:v>138</c:v>
                </c:pt>
                <c:pt idx="2">
                  <c:v>286</c:v>
                </c:pt>
                <c:pt idx="3">
                  <c:v>817</c:v>
                </c:pt>
                <c:pt idx="4">
                  <c:v>19166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247</c:v>
                </c:pt>
                <c:pt idx="1">
                  <c:v>262</c:v>
                </c:pt>
                <c:pt idx="2">
                  <c:v>725</c:v>
                </c:pt>
                <c:pt idx="3">
                  <c:v>3044</c:v>
                </c:pt>
                <c:pt idx="4">
                  <c:v>16291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1035</c:v>
                </c:pt>
                <c:pt idx="1">
                  <c:v>758</c:v>
                </c:pt>
                <c:pt idx="2">
                  <c:v>1309</c:v>
                </c:pt>
                <c:pt idx="3">
                  <c:v>3873</c:v>
                </c:pt>
                <c:pt idx="4">
                  <c:v>13594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59208"/>
        <c:axId val="663059600"/>
        <c:axId val="0"/>
      </c:bar3DChart>
      <c:catAx>
        <c:axId val="663059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5358551545"/>
              <c:y val="0.945687539806153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9600"/>
        <c:crosses val="autoZero"/>
        <c:auto val="1"/>
        <c:lblAlgn val="ctr"/>
        <c:lblOffset val="100"/>
        <c:noMultiLvlLbl val="0"/>
      </c:catAx>
      <c:valAx>
        <c:axId val="66305960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59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Hispanic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67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75"/>
          <c:y val="0.10503135596953619"/>
          <c:w val="0.77672810333870024"/>
          <c:h val="0.732471738666163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1029</c:v>
                </c:pt>
                <c:pt idx="1">
                  <c:v>1536</c:v>
                </c:pt>
                <c:pt idx="2">
                  <c:v>3417</c:v>
                </c:pt>
                <c:pt idx="3">
                  <c:v>8957</c:v>
                </c:pt>
                <c:pt idx="4">
                  <c:v>14159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320</c:v>
                </c:pt>
                <c:pt idx="1">
                  <c:v>257</c:v>
                </c:pt>
                <c:pt idx="2">
                  <c:v>467</c:v>
                </c:pt>
                <c:pt idx="3">
                  <c:v>1247</c:v>
                </c:pt>
                <c:pt idx="4">
                  <c:v>26807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486</c:v>
                </c:pt>
                <c:pt idx="1">
                  <c:v>400</c:v>
                </c:pt>
                <c:pt idx="2">
                  <c:v>1088</c:v>
                </c:pt>
                <c:pt idx="3">
                  <c:v>3757</c:v>
                </c:pt>
                <c:pt idx="4">
                  <c:v>23367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2015</c:v>
                </c:pt>
                <c:pt idx="1">
                  <c:v>963</c:v>
                </c:pt>
                <c:pt idx="2">
                  <c:v>1646</c:v>
                </c:pt>
                <c:pt idx="3">
                  <c:v>4166</c:v>
                </c:pt>
                <c:pt idx="4">
                  <c:v>20308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2997272"/>
        <c:axId val="662999232"/>
        <c:axId val="0"/>
      </c:bar3DChart>
      <c:catAx>
        <c:axId val="662997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9353774942"/>
              <c:y val="0.9454459620860602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2999232"/>
        <c:crosses val="autoZero"/>
        <c:auto val="1"/>
        <c:lblAlgn val="ctr"/>
        <c:lblOffset val="100"/>
        <c:noMultiLvlLbl val="0"/>
      </c:catAx>
      <c:valAx>
        <c:axId val="66299923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2997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White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67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75"/>
          <c:y val="0.10503135596953619"/>
          <c:w val="0.77672810333870024"/>
          <c:h val="0.732471738666163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2483</c:v>
                </c:pt>
                <c:pt idx="1">
                  <c:v>3205</c:v>
                </c:pt>
                <c:pt idx="2">
                  <c:v>6365</c:v>
                </c:pt>
                <c:pt idx="3">
                  <c:v>14826</c:v>
                </c:pt>
                <c:pt idx="4">
                  <c:v>24657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380</c:v>
                </c:pt>
                <c:pt idx="1">
                  <c:v>211</c:v>
                </c:pt>
                <c:pt idx="2">
                  <c:v>316</c:v>
                </c:pt>
                <c:pt idx="3">
                  <c:v>803</c:v>
                </c:pt>
                <c:pt idx="4">
                  <c:v>49826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1178</c:v>
                </c:pt>
                <c:pt idx="1">
                  <c:v>993</c:v>
                </c:pt>
                <c:pt idx="2">
                  <c:v>1850</c:v>
                </c:pt>
                <c:pt idx="3">
                  <c:v>5740</c:v>
                </c:pt>
                <c:pt idx="4">
                  <c:v>41775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5369</c:v>
                </c:pt>
                <c:pt idx="1">
                  <c:v>1960</c:v>
                </c:pt>
                <c:pt idx="2">
                  <c:v>2746</c:v>
                </c:pt>
                <c:pt idx="3">
                  <c:v>6106</c:v>
                </c:pt>
                <c:pt idx="4">
                  <c:v>35355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02368"/>
        <c:axId val="663006680"/>
        <c:axId val="0"/>
      </c:bar3DChart>
      <c:catAx>
        <c:axId val="66300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90713775843"/>
              <c:y val="0.9509484249962221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06680"/>
        <c:crosses val="autoZero"/>
        <c:auto val="1"/>
        <c:lblAlgn val="ctr"/>
        <c:lblOffset val="100"/>
        <c:noMultiLvlLbl val="0"/>
      </c:catAx>
      <c:valAx>
        <c:axId val="66300668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0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333</c:v>
                </c:pt>
                <c:pt idx="1">
                  <c:v>658</c:v>
                </c:pt>
                <c:pt idx="2">
                  <c:v>1886</c:v>
                </c:pt>
                <c:pt idx="3">
                  <c:v>6193</c:v>
                </c:pt>
                <c:pt idx="4">
                  <c:v>11499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162</c:v>
                </c:pt>
                <c:pt idx="1">
                  <c:v>138</c:v>
                </c:pt>
                <c:pt idx="2">
                  <c:v>286</c:v>
                </c:pt>
                <c:pt idx="3">
                  <c:v>817</c:v>
                </c:pt>
                <c:pt idx="4">
                  <c:v>19166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247</c:v>
                </c:pt>
                <c:pt idx="1">
                  <c:v>262</c:v>
                </c:pt>
                <c:pt idx="2">
                  <c:v>725</c:v>
                </c:pt>
                <c:pt idx="3">
                  <c:v>3044</c:v>
                </c:pt>
                <c:pt idx="4">
                  <c:v>16291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1035</c:v>
                </c:pt>
                <c:pt idx="1">
                  <c:v>758</c:v>
                </c:pt>
                <c:pt idx="2">
                  <c:v>1309</c:v>
                </c:pt>
                <c:pt idx="3">
                  <c:v>3873</c:v>
                </c:pt>
                <c:pt idx="4">
                  <c:v>13594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00800"/>
        <c:axId val="662996488"/>
        <c:axId val="0"/>
      </c:bar3DChart>
      <c:catAx>
        <c:axId val="663000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61"/>
              <c:y val="0.932099456556395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2996488"/>
        <c:crosses val="autoZero"/>
        <c:auto val="1"/>
        <c:lblAlgn val="ctr"/>
        <c:lblOffset val="100"/>
        <c:noMultiLvlLbl val="0"/>
      </c:catAx>
      <c:valAx>
        <c:axId val="66299648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008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1029</c:v>
                </c:pt>
                <c:pt idx="1">
                  <c:v>1536</c:v>
                </c:pt>
                <c:pt idx="2">
                  <c:v>3417</c:v>
                </c:pt>
                <c:pt idx="3">
                  <c:v>8957</c:v>
                </c:pt>
                <c:pt idx="4">
                  <c:v>14159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320</c:v>
                </c:pt>
                <c:pt idx="1">
                  <c:v>257</c:v>
                </c:pt>
                <c:pt idx="2">
                  <c:v>467</c:v>
                </c:pt>
                <c:pt idx="3">
                  <c:v>1247</c:v>
                </c:pt>
                <c:pt idx="4">
                  <c:v>26807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486</c:v>
                </c:pt>
                <c:pt idx="1">
                  <c:v>400</c:v>
                </c:pt>
                <c:pt idx="2">
                  <c:v>1088</c:v>
                </c:pt>
                <c:pt idx="3">
                  <c:v>3757</c:v>
                </c:pt>
                <c:pt idx="4">
                  <c:v>23367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2015</c:v>
                </c:pt>
                <c:pt idx="1">
                  <c:v>963</c:v>
                </c:pt>
                <c:pt idx="2">
                  <c:v>1646</c:v>
                </c:pt>
                <c:pt idx="3">
                  <c:v>4166</c:v>
                </c:pt>
                <c:pt idx="4">
                  <c:v>20308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02760"/>
        <c:axId val="662998448"/>
        <c:axId val="0"/>
      </c:bar3DChart>
      <c:catAx>
        <c:axId val="663002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73"/>
              <c:y val="0.9320994565563961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2998448"/>
        <c:crosses val="autoZero"/>
        <c:auto val="1"/>
        <c:lblAlgn val="ctr"/>
        <c:lblOffset val="100"/>
        <c:noMultiLvlLbl val="0"/>
      </c:catAx>
      <c:valAx>
        <c:axId val="66299844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02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2483</c:v>
                </c:pt>
                <c:pt idx="1">
                  <c:v>3205</c:v>
                </c:pt>
                <c:pt idx="2">
                  <c:v>6365</c:v>
                </c:pt>
                <c:pt idx="3">
                  <c:v>14826</c:v>
                </c:pt>
                <c:pt idx="4">
                  <c:v>24657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380</c:v>
                </c:pt>
                <c:pt idx="1">
                  <c:v>211</c:v>
                </c:pt>
                <c:pt idx="2">
                  <c:v>316</c:v>
                </c:pt>
                <c:pt idx="3">
                  <c:v>803</c:v>
                </c:pt>
                <c:pt idx="4">
                  <c:v>49826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1178</c:v>
                </c:pt>
                <c:pt idx="1">
                  <c:v>993</c:v>
                </c:pt>
                <c:pt idx="2">
                  <c:v>1850</c:v>
                </c:pt>
                <c:pt idx="3">
                  <c:v>5740</c:v>
                </c:pt>
                <c:pt idx="4">
                  <c:v>41775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5369</c:v>
                </c:pt>
                <c:pt idx="1">
                  <c:v>1960</c:v>
                </c:pt>
                <c:pt idx="2">
                  <c:v>2746</c:v>
                </c:pt>
                <c:pt idx="3">
                  <c:v>6106</c:v>
                </c:pt>
                <c:pt idx="4">
                  <c:v>35355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2998840"/>
        <c:axId val="663004328"/>
        <c:axId val="0"/>
      </c:bar3DChart>
      <c:catAx>
        <c:axId val="662998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389"/>
              <c:y val="0.932099456556396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04328"/>
        <c:crosses val="autoZero"/>
        <c:auto val="1"/>
        <c:lblAlgn val="ctr"/>
        <c:lblOffset val="100"/>
        <c:noMultiLvlLbl val="0"/>
      </c:catAx>
      <c:valAx>
        <c:axId val="66300432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29988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Black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67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75"/>
          <c:y val="0.10503135596953619"/>
          <c:w val="0.77672810333870024"/>
          <c:h val="0.732471738666163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159</c:v>
                </c:pt>
                <c:pt idx="1">
                  <c:v>427</c:v>
                </c:pt>
                <c:pt idx="2">
                  <c:v>1461</c:v>
                </c:pt>
                <c:pt idx="3">
                  <c:v>5580</c:v>
                </c:pt>
                <c:pt idx="4">
                  <c:v>10167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65</c:v>
                </c:pt>
                <c:pt idx="1">
                  <c:v>68</c:v>
                </c:pt>
                <c:pt idx="2">
                  <c:v>166</c:v>
                </c:pt>
                <c:pt idx="3">
                  <c:v>618</c:v>
                </c:pt>
                <c:pt idx="4">
                  <c:v>16877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66</c:v>
                </c:pt>
                <c:pt idx="1">
                  <c:v>127</c:v>
                </c:pt>
                <c:pt idx="2">
                  <c:v>466</c:v>
                </c:pt>
                <c:pt idx="3">
                  <c:v>2253</c:v>
                </c:pt>
                <c:pt idx="4">
                  <c:v>14882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485</c:v>
                </c:pt>
                <c:pt idx="1">
                  <c:v>466</c:v>
                </c:pt>
                <c:pt idx="2">
                  <c:v>988</c:v>
                </c:pt>
                <c:pt idx="3">
                  <c:v>3413</c:v>
                </c:pt>
                <c:pt idx="4">
                  <c:v>12442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04720"/>
        <c:axId val="663005112"/>
        <c:axId val="0"/>
      </c:bar3DChart>
      <c:catAx>
        <c:axId val="66300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5358551545"/>
              <c:y val="0.945687539806153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05112"/>
        <c:crosses val="autoZero"/>
        <c:auto val="1"/>
        <c:lblAlgn val="ctr"/>
        <c:lblOffset val="100"/>
        <c:noMultiLvlLbl val="0"/>
      </c:catAx>
      <c:valAx>
        <c:axId val="66300511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0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01243890066611"/>
          <c:y val="6.7835577282250342E-2"/>
          <c:w val="0.83883171215301422"/>
          <c:h val="0.70044597469670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565</c:v>
                </c:pt>
                <c:pt idx="1">
                  <c:v>1275</c:v>
                </c:pt>
                <c:pt idx="2">
                  <c:v>4060</c:v>
                </c:pt>
                <c:pt idx="3">
                  <c:v>14068</c:v>
                </c:pt>
                <c:pt idx="4">
                  <c:v>27147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233</c:v>
                </c:pt>
                <c:pt idx="1">
                  <c:v>234</c:v>
                </c:pt>
                <c:pt idx="2">
                  <c:v>511</c:v>
                </c:pt>
                <c:pt idx="3">
                  <c:v>1690</c:v>
                </c:pt>
                <c:pt idx="4">
                  <c:v>44447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326</c:v>
                </c:pt>
                <c:pt idx="1">
                  <c:v>425</c:v>
                </c:pt>
                <c:pt idx="2">
                  <c:v>1368</c:v>
                </c:pt>
                <c:pt idx="3">
                  <c:v>6119</c:v>
                </c:pt>
                <c:pt idx="4">
                  <c:v>38877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1604</c:v>
                </c:pt>
                <c:pt idx="1">
                  <c:v>1391</c:v>
                </c:pt>
                <c:pt idx="2">
                  <c:v>2768</c:v>
                </c:pt>
                <c:pt idx="3">
                  <c:v>8896</c:v>
                </c:pt>
                <c:pt idx="4">
                  <c:v>32456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86024"/>
        <c:axId val="778989552"/>
      </c:barChart>
      <c:catAx>
        <c:axId val="778986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89552"/>
        <c:crosses val="autoZero"/>
        <c:auto val="1"/>
        <c:lblAlgn val="ctr"/>
        <c:lblOffset val="100"/>
        <c:noMultiLvlLbl val="0"/>
      </c:catAx>
      <c:valAx>
        <c:axId val="77898955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86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Hispanic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95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81"/>
          <c:y val="0.10503135596953619"/>
          <c:w val="0.77672810333870079"/>
          <c:h val="0.73247173866616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422</c:v>
                </c:pt>
                <c:pt idx="1">
                  <c:v>800</c:v>
                </c:pt>
                <c:pt idx="2">
                  <c:v>2227</c:v>
                </c:pt>
                <c:pt idx="3">
                  <c:v>6184</c:v>
                </c:pt>
                <c:pt idx="4">
                  <c:v>8368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90</c:v>
                </c:pt>
                <c:pt idx="1">
                  <c:v>112</c:v>
                </c:pt>
                <c:pt idx="2">
                  <c:v>246</c:v>
                </c:pt>
                <c:pt idx="3">
                  <c:v>748</c:v>
                </c:pt>
                <c:pt idx="4">
                  <c:v>16805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127</c:v>
                </c:pt>
                <c:pt idx="1">
                  <c:v>171</c:v>
                </c:pt>
                <c:pt idx="2">
                  <c:v>470</c:v>
                </c:pt>
                <c:pt idx="3">
                  <c:v>1942</c:v>
                </c:pt>
                <c:pt idx="4">
                  <c:v>15291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593</c:v>
                </c:pt>
                <c:pt idx="1">
                  <c:v>387</c:v>
                </c:pt>
                <c:pt idx="2">
                  <c:v>885</c:v>
                </c:pt>
                <c:pt idx="3">
                  <c:v>2567</c:v>
                </c:pt>
                <c:pt idx="4">
                  <c:v>13569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05896"/>
        <c:axId val="663007856"/>
        <c:axId val="0"/>
      </c:bar3DChart>
      <c:catAx>
        <c:axId val="663005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9353774953"/>
              <c:y val="0.9454459620860602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07856"/>
        <c:crosses val="autoZero"/>
        <c:auto val="1"/>
        <c:lblAlgn val="ctr"/>
        <c:lblOffset val="100"/>
        <c:noMultiLvlLbl val="0"/>
      </c:catAx>
      <c:valAx>
        <c:axId val="66300785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05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White Students</a:t>
            </a:r>
            <a:endParaRPr lang="en-US" sz="1400" dirty="0"/>
          </a:p>
        </c:rich>
      </c:tx>
      <c:layout>
        <c:manualLayout>
          <c:xMode val="edge"/>
          <c:yMode val="edge"/>
          <c:x val="0.38380201323903995"/>
          <c:y val="2.269031136554894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81"/>
          <c:y val="0.10503135596953619"/>
          <c:w val="0.77672810333870079"/>
          <c:h val="0.73247173866616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663</c:v>
                </c:pt>
                <c:pt idx="1">
                  <c:v>1287</c:v>
                </c:pt>
                <c:pt idx="2">
                  <c:v>2856</c:v>
                </c:pt>
                <c:pt idx="3">
                  <c:v>7374</c:v>
                </c:pt>
                <c:pt idx="4">
                  <c:v>11542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92</c:v>
                </c:pt>
                <c:pt idx="1">
                  <c:v>89</c:v>
                </c:pt>
                <c:pt idx="2">
                  <c:v>138</c:v>
                </c:pt>
                <c:pt idx="3">
                  <c:v>344</c:v>
                </c:pt>
                <c:pt idx="4">
                  <c:v>23059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258</c:v>
                </c:pt>
                <c:pt idx="1">
                  <c:v>312</c:v>
                </c:pt>
                <c:pt idx="2">
                  <c:v>802</c:v>
                </c:pt>
                <c:pt idx="3">
                  <c:v>2467</c:v>
                </c:pt>
                <c:pt idx="4">
                  <c:v>19883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1542</c:v>
                </c:pt>
                <c:pt idx="1">
                  <c:v>735</c:v>
                </c:pt>
                <c:pt idx="2">
                  <c:v>1199</c:v>
                </c:pt>
                <c:pt idx="3">
                  <c:v>3035</c:v>
                </c:pt>
                <c:pt idx="4">
                  <c:v>17211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12952"/>
        <c:axId val="663019616"/>
        <c:axId val="0"/>
      </c:bar3DChart>
      <c:catAx>
        <c:axId val="663012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90713775865"/>
              <c:y val="0.9509484249962221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19616"/>
        <c:crosses val="autoZero"/>
        <c:auto val="1"/>
        <c:lblAlgn val="ctr"/>
        <c:lblOffset val="100"/>
        <c:noMultiLvlLbl val="0"/>
      </c:catAx>
      <c:valAx>
        <c:axId val="66301961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12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0" dirty="0" smtClean="0">
                <a:latin typeface="+mn-lt"/>
              </a:rPr>
              <a:t>Scoring 3 or Above on FCAT Reading</a:t>
            </a:r>
            <a:endParaRPr lang="en-US" sz="1400" b="1" i="0" dirty="0">
              <a:latin typeface="+mn-lt"/>
            </a:endParaRPr>
          </a:p>
        </c:rich>
      </c:tx>
      <c:layout>
        <c:manualLayout>
          <c:xMode val="edge"/>
          <c:yMode val="edge"/>
          <c:x val="0.21428036865155414"/>
          <c:y val="3.0935701914401523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81"/>
          <c:y val="0.10503135596953619"/>
          <c:w val="0.77672810333870079"/>
          <c:h val="0.73247173866616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0.57881247330200802</c:v>
                </c:pt>
                <c:pt idx="1">
                  <c:v>0.44855381697487001</c:v>
                </c:pt>
                <c:pt idx="2">
                  <c:v>0.373784556720686</c:v>
                </c:pt>
                <c:pt idx="3">
                  <c:v>0.31250846539347099</c:v>
                </c:pt>
                <c:pt idx="4">
                  <c:v>0.31553398058252402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0.468123861566485</c:v>
                </c:pt>
                <c:pt idx="1">
                  <c:v>0.34141791044776099</c:v>
                </c:pt>
                <c:pt idx="2">
                  <c:v>0.33214920071047999</c:v>
                </c:pt>
                <c:pt idx="3">
                  <c:v>0.28545994065281899</c:v>
                </c:pt>
                <c:pt idx="4">
                  <c:v>0.33407079646017701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0.67063921993499498</c:v>
                </c:pt>
                <c:pt idx="1">
                  <c:v>0.52376599634369303</c:v>
                </c:pt>
                <c:pt idx="2">
                  <c:v>0.42770313499680102</c:v>
                </c:pt>
                <c:pt idx="3">
                  <c:v>0.36682985484840702</c:v>
                </c:pt>
                <c:pt idx="4">
                  <c:v>0.317990633671074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0.61183741383408596</c:v>
                </c:pt>
                <c:pt idx="1">
                  <c:v>0.45354791514264797</c:v>
                </c:pt>
                <c:pt idx="2">
                  <c:v>0.38522727272727297</c:v>
                </c:pt>
                <c:pt idx="3">
                  <c:v>0.321359931075618</c:v>
                </c:pt>
                <c:pt idx="4">
                  <c:v>0.31002705322396301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11776"/>
        <c:axId val="663020008"/>
        <c:axId val="0"/>
      </c:bar3DChart>
      <c:catAx>
        <c:axId val="663011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5358551545"/>
              <c:y val="0.945687539806153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20008"/>
        <c:crosses val="autoZero"/>
        <c:auto val="1"/>
        <c:lblAlgn val="ctr"/>
        <c:lblOffset val="100"/>
        <c:noMultiLvlLbl val="0"/>
      </c:catAx>
      <c:valAx>
        <c:axId val="6630200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1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0" dirty="0" smtClean="0">
                <a:latin typeface="+mn-lt"/>
              </a:rPr>
              <a:t>Scoring 1 or 2 on FCAT Reading</a:t>
            </a:r>
            <a:endParaRPr lang="en-US" sz="1400" b="1" i="0" dirty="0">
              <a:latin typeface="+mn-lt"/>
            </a:endParaRPr>
          </a:p>
        </c:rich>
      </c:tx>
      <c:layout>
        <c:manualLayout>
          <c:xMode val="edge"/>
          <c:yMode val="edge"/>
          <c:x val="0.28256299298476922"/>
          <c:y val="3.3801407218155562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86"/>
          <c:y val="0.10503135596953619"/>
          <c:w val="0.77672810333870124"/>
          <c:h val="0.732471738666163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0.310551046561299</c:v>
                </c:pt>
                <c:pt idx="1">
                  <c:v>0.416548127074443</c:v>
                </c:pt>
                <c:pt idx="2">
                  <c:v>0.47407054337464299</c:v>
                </c:pt>
                <c:pt idx="3">
                  <c:v>0.539211702559935</c:v>
                </c:pt>
                <c:pt idx="4">
                  <c:v>0.50517531894407397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0.49544626593806901</c:v>
                </c:pt>
                <c:pt idx="1">
                  <c:v>0.59141791044776104</c:v>
                </c:pt>
                <c:pt idx="2">
                  <c:v>0.56039076376554198</c:v>
                </c:pt>
                <c:pt idx="3">
                  <c:v>0.58753709198813098</c:v>
                </c:pt>
                <c:pt idx="4">
                  <c:v>0.49932857834720201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0.28385698808234</c:v>
                </c:pt>
                <c:pt idx="1">
                  <c:v>0.38665447897623401</c:v>
                </c:pt>
                <c:pt idx="2">
                  <c:v>0.46545105566218797</c:v>
                </c:pt>
                <c:pt idx="3">
                  <c:v>0.51387099544790904</c:v>
                </c:pt>
                <c:pt idx="4">
                  <c:v>0.507765515336422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0.33372949845495598</c:v>
                </c:pt>
                <c:pt idx="1">
                  <c:v>0.42721287490855903</c:v>
                </c:pt>
                <c:pt idx="2">
                  <c:v>0.46799242424242399</c:v>
                </c:pt>
                <c:pt idx="3">
                  <c:v>0.51076943468752101</c:v>
                </c:pt>
                <c:pt idx="4">
                  <c:v>0.51813434023407501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20792"/>
        <c:axId val="663009032"/>
        <c:axId val="0"/>
      </c:bar3DChart>
      <c:catAx>
        <c:axId val="663020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9353774975"/>
              <c:y val="0.9454459620860602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09032"/>
        <c:crosses val="autoZero"/>
        <c:auto val="1"/>
        <c:lblAlgn val="ctr"/>
        <c:lblOffset val="100"/>
        <c:noMultiLvlLbl val="0"/>
      </c:catAx>
      <c:valAx>
        <c:axId val="6630090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20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0" dirty="0" smtClean="0">
                <a:latin typeface="+mn-lt"/>
              </a:rPr>
              <a:t>Scoring 3.5 or Above on FCAT Writing</a:t>
            </a:r>
            <a:endParaRPr lang="en-US" sz="1400" b="1" i="0" dirty="0">
              <a:latin typeface="+mn-lt"/>
            </a:endParaRPr>
          </a:p>
        </c:rich>
      </c:tx>
      <c:layout>
        <c:manualLayout>
          <c:xMode val="edge"/>
          <c:yMode val="edge"/>
          <c:x val="0.21428036865155414"/>
          <c:y val="3.0935701914401537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86"/>
          <c:y val="0.10503135596953619"/>
          <c:w val="0.77672810333870124"/>
          <c:h val="0.732471738666163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0.61939342161469502</c:v>
                </c:pt>
                <c:pt idx="1">
                  <c:v>0.53627311522048404</c:v>
                </c:pt>
                <c:pt idx="2">
                  <c:v>0.48741658722592901</c:v>
                </c:pt>
                <c:pt idx="3">
                  <c:v>0.46210889882161699</c:v>
                </c:pt>
                <c:pt idx="4">
                  <c:v>0.46070368290138802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0.69216757741347901</c:v>
                </c:pt>
                <c:pt idx="1">
                  <c:v>0.60634328358209</c:v>
                </c:pt>
                <c:pt idx="2">
                  <c:v>0.56216696269982203</c:v>
                </c:pt>
                <c:pt idx="3">
                  <c:v>0.50563798219584599</c:v>
                </c:pt>
                <c:pt idx="4">
                  <c:v>0.46666006251926201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0.72047670639219896</c:v>
                </c:pt>
                <c:pt idx="1">
                  <c:v>0.62614259597806199</c:v>
                </c:pt>
                <c:pt idx="2">
                  <c:v>0.55758157389635299</c:v>
                </c:pt>
                <c:pt idx="3">
                  <c:v>0.52529416816971597</c:v>
                </c:pt>
                <c:pt idx="4">
                  <c:v>0.45488216756437799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0.66579510339909698</c:v>
                </c:pt>
                <c:pt idx="1">
                  <c:v>0.56181419166057101</c:v>
                </c:pt>
                <c:pt idx="2">
                  <c:v>0.50738636363636402</c:v>
                </c:pt>
                <c:pt idx="3">
                  <c:v>0.46610113327589597</c:v>
                </c:pt>
                <c:pt idx="4">
                  <c:v>0.45411802149790997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17656"/>
        <c:axId val="663009424"/>
        <c:axId val="0"/>
      </c:bar3DChart>
      <c:catAx>
        <c:axId val="663017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5358551545"/>
              <c:y val="0.945687539806153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09424"/>
        <c:crosses val="autoZero"/>
        <c:auto val="1"/>
        <c:lblAlgn val="ctr"/>
        <c:lblOffset val="100"/>
        <c:noMultiLvlLbl val="0"/>
      </c:catAx>
      <c:valAx>
        <c:axId val="66300942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17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0" dirty="0" smtClean="0">
                <a:latin typeface="+mn-lt"/>
              </a:rPr>
              <a:t>Scoring 1 to 3 on FCAT Writing</a:t>
            </a:r>
            <a:endParaRPr lang="en-US" sz="1400" b="1" i="0" dirty="0">
              <a:latin typeface="+mn-lt"/>
            </a:endParaRPr>
          </a:p>
        </c:rich>
      </c:tx>
      <c:layout>
        <c:manualLayout>
          <c:xMode val="edge"/>
          <c:yMode val="edge"/>
          <c:x val="0.28256299298476945"/>
          <c:y val="3.380140721815557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4402780494492"/>
          <c:y val="0.10503135596953619"/>
          <c:w val="0.77672810333870179"/>
          <c:h val="0.732471738666164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0.26142674070909899</c:v>
                </c:pt>
                <c:pt idx="1">
                  <c:v>0.324561403508772</c:v>
                </c:pt>
                <c:pt idx="2">
                  <c:v>0.34585319351763599</c:v>
                </c:pt>
                <c:pt idx="3">
                  <c:v>0.38355004740620302</c:v>
                </c:pt>
                <c:pt idx="4">
                  <c:v>0.35310519136644503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0.26411657559198498</c:v>
                </c:pt>
                <c:pt idx="1">
                  <c:v>0.32276119402985098</c:v>
                </c:pt>
                <c:pt idx="2">
                  <c:v>0.32682060390763801</c:v>
                </c:pt>
                <c:pt idx="3">
                  <c:v>0.358753709198813</c:v>
                </c:pt>
                <c:pt idx="4">
                  <c:v>0.35930964645797597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0.22426868905742101</c:v>
                </c:pt>
                <c:pt idx="1">
                  <c:v>0.27330895795246801</c:v>
                </c:pt>
                <c:pt idx="2">
                  <c:v>0.321497120921305</c:v>
                </c:pt>
                <c:pt idx="3">
                  <c:v>0.34930859744052201</c:v>
                </c:pt>
                <c:pt idx="4">
                  <c:v>0.36361695983527298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0.27478012835749899</c:v>
                </c:pt>
                <c:pt idx="1">
                  <c:v>0.3050475493782</c:v>
                </c:pt>
                <c:pt idx="2">
                  <c:v>0.33522727272727298</c:v>
                </c:pt>
                <c:pt idx="3">
                  <c:v>0.36066008350453999</c:v>
                </c:pt>
                <c:pt idx="4">
                  <c:v>0.366549484252709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018048"/>
        <c:axId val="663013736"/>
        <c:axId val="0"/>
      </c:bar3DChart>
      <c:catAx>
        <c:axId val="66301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dirty="0" smtClean="0"/>
                  <a:t>Art</a:t>
                </a:r>
                <a:r>
                  <a:rPr lang="en-US" sz="1000" b="0" i="1" baseline="0" dirty="0" smtClean="0"/>
                  <a:t> Credits Taken</a:t>
                </a:r>
                <a:endParaRPr lang="en-US" sz="1000" b="0" i="1" dirty="0"/>
              </a:p>
            </c:rich>
          </c:tx>
          <c:layout>
            <c:manualLayout>
              <c:xMode val="edge"/>
              <c:yMode val="edge"/>
              <c:x val="0.38714589353774992"/>
              <c:y val="0.9454459620860602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13736"/>
        <c:crosses val="autoZero"/>
        <c:auto val="1"/>
        <c:lblAlgn val="ctr"/>
        <c:lblOffset val="100"/>
        <c:noMultiLvlLbl val="0"/>
      </c:catAx>
      <c:valAx>
        <c:axId val="6630137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6301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32057674028302E-2"/>
          <c:y val="1.8011401401371734E-2"/>
          <c:w val="0.87566957868537032"/>
          <c:h val="0.73089050176889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2.7718326530612187</c:v>
                </c:pt>
                <c:pt idx="1">
                  <c:v>2.6339675284384714</c:v>
                </c:pt>
                <c:pt idx="2">
                  <c:v>2.56349862975391</c:v>
                </c:pt>
                <c:pt idx="3">
                  <c:v>2.4631018307672412</c:v>
                </c:pt>
                <c:pt idx="4">
                  <c:v>2.3867049448459499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2.7853789473684212</c:v>
                </c:pt>
                <c:pt idx="1">
                  <c:v>2.6566617142857085</c:v>
                </c:pt>
                <c:pt idx="2">
                  <c:v>2.53729228723404</c:v>
                </c:pt>
                <c:pt idx="3">
                  <c:v>2.48670473092844</c:v>
                </c:pt>
                <c:pt idx="4">
                  <c:v>2.4284607885693612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2.7887995614035122</c:v>
                </c:pt>
                <c:pt idx="1">
                  <c:v>2.6551866279069802</c:v>
                </c:pt>
                <c:pt idx="2">
                  <c:v>2.49946022727273</c:v>
                </c:pt>
                <c:pt idx="3">
                  <c:v>2.4860234683794502</c:v>
                </c:pt>
                <c:pt idx="4">
                  <c:v>2.4199774824923699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2.7803325850832699</c:v>
                </c:pt>
                <c:pt idx="1">
                  <c:v>2.628987770382702</c:v>
                </c:pt>
                <c:pt idx="2">
                  <c:v>2.5147472632493502</c:v>
                </c:pt>
                <c:pt idx="3">
                  <c:v>2.47117054988313</c:v>
                </c:pt>
                <c:pt idx="4">
                  <c:v>2.3982001544447384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90336"/>
        <c:axId val="778981712"/>
      </c:barChart>
      <c:catAx>
        <c:axId val="77899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81712"/>
        <c:crosses val="autoZero"/>
        <c:auto val="1"/>
        <c:lblAlgn val="ctr"/>
        <c:lblOffset val="100"/>
        <c:noMultiLvlLbl val="0"/>
      </c:catAx>
      <c:valAx>
        <c:axId val="778981712"/>
        <c:scaling>
          <c:orientation val="minMax"/>
          <c:max val="3"/>
          <c:min val="2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  <a:alpha val="11000"/>
                </a:prst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90336"/>
        <c:crosses val="autoZero"/>
        <c:crossBetween val="between"/>
        <c:majorUnit val="0.2"/>
        <c:minorUnit val="0.2"/>
      </c:valAx>
    </c:plotArea>
    <c:legend>
      <c:legendPos val="r"/>
      <c:layout>
        <c:manualLayout>
          <c:xMode val="edge"/>
          <c:yMode val="edge"/>
          <c:x val="0.12499320126081"/>
          <c:y val="0.88177761420867118"/>
          <c:w val="0.7984682764354406"/>
          <c:h val="6.977675851980490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110388214482741E-2"/>
          <c:y val="4.2592164627100568E-2"/>
          <c:w val="0.88470736931528282"/>
          <c:h val="0.75952195554439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2.9919470699432877</c:v>
                </c:pt>
                <c:pt idx="1">
                  <c:v>2.8941129848229301</c:v>
                </c:pt>
                <c:pt idx="2">
                  <c:v>2.7939764011799402</c:v>
                </c:pt>
                <c:pt idx="3">
                  <c:v>2.7369401433409486</c:v>
                </c:pt>
                <c:pt idx="4">
                  <c:v>2.7723395478812116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3.0225624999999985</c:v>
                </c:pt>
                <c:pt idx="1">
                  <c:v>2.9605272727272727</c:v>
                </c:pt>
                <c:pt idx="2">
                  <c:v>2.83210151187905</c:v>
                </c:pt>
                <c:pt idx="3">
                  <c:v>2.7953187940987787</c:v>
                </c:pt>
                <c:pt idx="4">
                  <c:v>2.7655520163425913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3.0337903225806513</c:v>
                </c:pt>
                <c:pt idx="1">
                  <c:v>2.8583367088607612</c:v>
                </c:pt>
                <c:pt idx="2">
                  <c:v>2.8050031999999985</c:v>
                </c:pt>
                <c:pt idx="3">
                  <c:v>2.754848910498827</c:v>
                </c:pt>
                <c:pt idx="4">
                  <c:v>2.7675168308821414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3.0393265306122399</c:v>
                </c:pt>
                <c:pt idx="1">
                  <c:v>2.8717202797202797</c:v>
                </c:pt>
                <c:pt idx="2">
                  <c:v>2.82534626262626</c:v>
                </c:pt>
                <c:pt idx="3">
                  <c:v>2.7496842911877413</c:v>
                </c:pt>
                <c:pt idx="4">
                  <c:v>2.7518112459491113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78576"/>
        <c:axId val="778979360"/>
      </c:barChart>
      <c:catAx>
        <c:axId val="77897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79360"/>
        <c:crosses val="autoZero"/>
        <c:auto val="1"/>
        <c:lblAlgn val="ctr"/>
        <c:lblOffset val="100"/>
        <c:noMultiLvlLbl val="0"/>
      </c:catAx>
      <c:valAx>
        <c:axId val="778979360"/>
        <c:scaling>
          <c:orientation val="minMax"/>
          <c:max val="3.5"/>
          <c:min val="2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  <a:alpha val="11000"/>
                </a:prst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78576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110647214070934E-2"/>
          <c:y val="1.7601137951294109E-2"/>
          <c:w val="0.87566957868537032"/>
          <c:h val="0.76902456096950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2.9392695491043885</c:v>
                </c:pt>
                <c:pt idx="1">
                  <c:v>2.8162259740259672</c:v>
                </c:pt>
                <c:pt idx="2">
                  <c:v>2.7200071428571415</c:v>
                </c:pt>
                <c:pt idx="3">
                  <c:v>2.6894359584790699</c:v>
                </c:pt>
                <c:pt idx="4">
                  <c:v>2.7063484520701198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3.0140655737704884</c:v>
                </c:pt>
                <c:pt idx="1">
                  <c:v>2.8810261096605685</c:v>
                </c:pt>
                <c:pt idx="2">
                  <c:v>2.7647103575832315</c:v>
                </c:pt>
                <c:pt idx="3">
                  <c:v>2.760217023134</c:v>
                </c:pt>
                <c:pt idx="4">
                  <c:v>2.7082037904319214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2.9747753105590085</c:v>
                </c:pt>
                <c:pt idx="1">
                  <c:v>2.85021376582278</c:v>
                </c:pt>
                <c:pt idx="2">
                  <c:v>2.7395737770193413</c:v>
                </c:pt>
                <c:pt idx="3">
                  <c:v>2.7207539707016202</c:v>
                </c:pt>
                <c:pt idx="4">
                  <c:v>2.7074177563392214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3.0012414338235271</c:v>
                </c:pt>
                <c:pt idx="1">
                  <c:v>2.831840979208577</c:v>
                </c:pt>
                <c:pt idx="2">
                  <c:v>2.7544001373626399</c:v>
                </c:pt>
                <c:pt idx="3">
                  <c:v>2.6950357682307802</c:v>
                </c:pt>
                <c:pt idx="4">
                  <c:v>2.69214638094294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83280"/>
        <c:axId val="778982888"/>
      </c:barChart>
      <c:catAx>
        <c:axId val="77898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82888"/>
        <c:crosses val="autoZero"/>
        <c:auto val="1"/>
        <c:lblAlgn val="ctr"/>
        <c:lblOffset val="100"/>
        <c:noMultiLvlLbl val="0"/>
      </c:catAx>
      <c:valAx>
        <c:axId val="778982888"/>
        <c:scaling>
          <c:orientation val="minMax"/>
          <c:max val="3.5"/>
          <c:min val="2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  <a:alpha val="11000"/>
                </a:prst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83280"/>
        <c:crosses val="autoZero"/>
        <c:crossBetween val="between"/>
        <c:majorUnit val="0.2"/>
        <c:minorUnit val="0.2"/>
      </c:valAx>
    </c:plotArea>
    <c:legend>
      <c:legendPos val="r"/>
      <c:layout>
        <c:manualLayout>
          <c:xMode val="edge"/>
          <c:yMode val="edge"/>
          <c:x val="0"/>
          <c:y val="0.9248173458860306"/>
          <c:w val="0.7984682764354406"/>
          <c:h val="6.977675851980490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3.0331240419860026</c:v>
                </c:pt>
                <c:pt idx="1">
                  <c:v>2.8801259320288386</c:v>
                </c:pt>
                <c:pt idx="2">
                  <c:v>2.7991241135375002</c:v>
                </c:pt>
                <c:pt idx="3">
                  <c:v>2.7376775860092701</c:v>
                </c:pt>
                <c:pt idx="4">
                  <c:v>2.7334438985566698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3.0752104958677688</c:v>
                </c:pt>
                <c:pt idx="1">
                  <c:v>2.90008801652893</c:v>
                </c:pt>
                <c:pt idx="2">
                  <c:v>2.7871291165708314</c:v>
                </c:pt>
                <c:pt idx="3">
                  <c:v>2.7558800431499502</c:v>
                </c:pt>
                <c:pt idx="4">
                  <c:v>2.7551507413320615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3.0509327913279116</c:v>
                </c:pt>
                <c:pt idx="1">
                  <c:v>2.8881748952380999</c:v>
                </c:pt>
                <c:pt idx="2">
                  <c:v>2.8040200492004899</c:v>
                </c:pt>
                <c:pt idx="3">
                  <c:v>2.7457666609235001</c:v>
                </c:pt>
                <c:pt idx="4">
                  <c:v>2.7514362263043801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3.0926093943537372</c:v>
                </c:pt>
                <c:pt idx="1">
                  <c:v>2.88079291214836</c:v>
                </c:pt>
                <c:pt idx="2">
                  <c:v>2.7974459878502085</c:v>
                </c:pt>
                <c:pt idx="3">
                  <c:v>2.7086383588044414</c:v>
                </c:pt>
                <c:pt idx="4">
                  <c:v>2.7306447674704115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66424"/>
        <c:axId val="778971128"/>
        <c:axId val="0"/>
      </c:bar3DChart>
      <c:catAx>
        <c:axId val="778966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</a:t>
                </a:r>
                <a:r>
                  <a:rPr lang="en-US" sz="1200" b="0" i="1" baseline="0" dirty="0" smtClean="0"/>
                  <a:t> Credits Taken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0.42867381160688262"/>
              <c:y val="0.93209945655639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71128"/>
        <c:crosses val="autoZero"/>
        <c:auto val="1"/>
        <c:lblAlgn val="ctr"/>
        <c:lblOffset val="100"/>
        <c:noMultiLvlLbl val="0"/>
      </c:catAx>
      <c:valAx>
        <c:axId val="778971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Cumulative GPA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1.3608559346748341E-2"/>
              <c:y val="0.3384911141284164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664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01243890066611"/>
          <c:y val="6.7835577282250342E-2"/>
          <c:w val="0.83883171215301422"/>
          <c:h val="0.70044597469670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1620</c:v>
                </c:pt>
                <c:pt idx="1">
                  <c:v>2697</c:v>
                </c:pt>
                <c:pt idx="2">
                  <c:v>6707</c:v>
                </c:pt>
                <c:pt idx="3">
                  <c:v>17755</c:v>
                </c:pt>
                <c:pt idx="4">
                  <c:v>26878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428</c:v>
                </c:pt>
                <c:pt idx="1">
                  <c:v>383</c:v>
                </c:pt>
                <c:pt idx="2">
                  <c:v>812</c:v>
                </c:pt>
                <c:pt idx="3">
                  <c:v>2292</c:v>
                </c:pt>
                <c:pt idx="4">
                  <c:v>51742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644</c:v>
                </c:pt>
                <c:pt idx="1">
                  <c:v>632</c:v>
                </c:pt>
                <c:pt idx="2">
                  <c:v>1761</c:v>
                </c:pt>
                <c:pt idx="3">
                  <c:v>6495</c:v>
                </c:pt>
                <c:pt idx="4">
                  <c:v>46125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2721</c:v>
                </c:pt>
                <c:pt idx="1">
                  <c:v>1492</c:v>
                </c:pt>
                <c:pt idx="2">
                  <c:v>2913</c:v>
                </c:pt>
                <c:pt idx="3">
                  <c:v>8099</c:v>
                </c:pt>
                <c:pt idx="4">
                  <c:v>40432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92296"/>
        <c:axId val="778990728"/>
      </c:barChart>
      <c:catAx>
        <c:axId val="778992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90728"/>
        <c:crosses val="autoZero"/>
        <c:auto val="1"/>
        <c:lblAlgn val="ctr"/>
        <c:lblOffset val="100"/>
        <c:noMultiLvlLbl val="0"/>
      </c:catAx>
      <c:valAx>
        <c:axId val="77899072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92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110388214482741E-2"/>
          <c:y val="0.11616044898300155"/>
          <c:w val="0.88470736931528282"/>
          <c:h val="0.76339397051049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3.1296263736263699</c:v>
                </c:pt>
                <c:pt idx="1">
                  <c:v>2.9899678809244001</c:v>
                </c:pt>
                <c:pt idx="2">
                  <c:v>2.9043114467408602</c:v>
                </c:pt>
                <c:pt idx="3">
                  <c:v>2.8818723263240282</c:v>
                </c:pt>
                <c:pt idx="4">
                  <c:v>2.9381078474884013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3.1525217391304299</c:v>
                </c:pt>
                <c:pt idx="1">
                  <c:v>3.0426866485013613</c:v>
                </c:pt>
                <c:pt idx="2">
                  <c:v>2.9879788639365898</c:v>
                </c:pt>
                <c:pt idx="3">
                  <c:v>2.9386258628624002</c:v>
                </c:pt>
                <c:pt idx="4">
                  <c:v>2.9197297809034399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3.1171376000000013</c:v>
                </c:pt>
                <c:pt idx="1">
                  <c:v>3.0137748344370898</c:v>
                </c:pt>
                <c:pt idx="2">
                  <c:v>2.9363875828812498</c:v>
                </c:pt>
                <c:pt idx="3">
                  <c:v>2.8992014998369688</c:v>
                </c:pt>
                <c:pt idx="4">
                  <c:v>2.9232930292397685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3.1687127134724915</c:v>
                </c:pt>
                <c:pt idx="1">
                  <c:v>3.0275379701916316</c:v>
                </c:pt>
                <c:pt idx="2">
                  <c:v>2.9639826887661114</c:v>
                </c:pt>
                <c:pt idx="3">
                  <c:v>2.8900311414060402</c:v>
                </c:pt>
                <c:pt idx="4">
                  <c:v>2.9071618661906213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91512"/>
        <c:axId val="778991120"/>
      </c:barChart>
      <c:catAx>
        <c:axId val="778991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91120"/>
        <c:crosses val="autoZero"/>
        <c:auto val="1"/>
        <c:lblAlgn val="ctr"/>
        <c:lblOffset val="100"/>
        <c:noMultiLvlLbl val="0"/>
      </c:catAx>
      <c:valAx>
        <c:axId val="778991120"/>
        <c:scaling>
          <c:orientation val="minMax"/>
          <c:max val="3.5"/>
          <c:min val="2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  <a:alpha val="11000"/>
                </a:prst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91512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110647214070934E-2"/>
          <c:y val="4.2592164627100595E-2"/>
          <c:w val="0.87566957868537032"/>
          <c:h val="0.78662575542402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3.0997658593521997</c:v>
                </c:pt>
                <c:pt idx="1">
                  <c:v>2.9415417509727613</c:v>
                </c:pt>
                <c:pt idx="2">
                  <c:v>2.9028757402548688</c:v>
                </c:pt>
                <c:pt idx="3">
                  <c:v>2.8606305452990801</c:v>
                </c:pt>
                <c:pt idx="4">
                  <c:v>2.88082983251185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3.2048462151394399</c:v>
                </c:pt>
                <c:pt idx="1">
                  <c:v>3.0201666666666713</c:v>
                </c:pt>
                <c:pt idx="2">
                  <c:v>2.9836198487712715</c:v>
                </c:pt>
                <c:pt idx="3">
                  <c:v>2.9321355140186882</c:v>
                </c:pt>
                <c:pt idx="4">
                  <c:v>2.8860606110496985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3.1255303452855214</c:v>
                </c:pt>
                <c:pt idx="1">
                  <c:v>2.9628340605207599</c:v>
                </c:pt>
                <c:pt idx="2">
                  <c:v>2.9151774741752683</c:v>
                </c:pt>
                <c:pt idx="3">
                  <c:v>2.86929284353165</c:v>
                </c:pt>
                <c:pt idx="4">
                  <c:v>2.8849563692112197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3.1649664293537785</c:v>
                </c:pt>
                <c:pt idx="1">
                  <c:v>2.9728154046148769</c:v>
                </c:pt>
                <c:pt idx="2">
                  <c:v>2.91755384282312</c:v>
                </c:pt>
                <c:pt idx="3">
                  <c:v>2.8456246884164202</c:v>
                </c:pt>
                <c:pt idx="4">
                  <c:v>2.8587507330477688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91904"/>
        <c:axId val="778933888"/>
      </c:barChart>
      <c:catAx>
        <c:axId val="77899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33888"/>
        <c:crosses val="autoZero"/>
        <c:auto val="1"/>
        <c:lblAlgn val="ctr"/>
        <c:lblOffset val="100"/>
        <c:noMultiLvlLbl val="0"/>
      </c:catAx>
      <c:valAx>
        <c:axId val="778933888"/>
        <c:scaling>
          <c:orientation val="minMax"/>
          <c:max val="3.5"/>
          <c:min val="2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  <a:alpha val="11000"/>
                </a:prst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91904"/>
        <c:crosses val="autoZero"/>
        <c:crossBetween val="between"/>
        <c:majorUnit val="0.2"/>
        <c:minorUnit val="0.2"/>
      </c:valAx>
    </c:plotArea>
    <c:legend>
      <c:legendPos val="r"/>
      <c:layout>
        <c:manualLayout>
          <c:xMode val="edge"/>
          <c:yMode val="edge"/>
          <c:x val="0"/>
          <c:y val="0.92781740918905375"/>
          <c:w val="0.7984682764354406"/>
          <c:h val="6.977675851980490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01243890066611"/>
          <c:y val="6.7835577282250342E-2"/>
          <c:w val="0.83883171215301422"/>
          <c:h val="0.70044597469670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3427</c:v>
                </c:pt>
                <c:pt idx="1">
                  <c:v>5142</c:v>
                </c:pt>
                <c:pt idx="2">
                  <c:v>10676</c:v>
                </c:pt>
                <c:pt idx="3">
                  <c:v>25741</c:v>
                </c:pt>
                <c:pt idx="4">
                  <c:v>42985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502</c:v>
                </c:pt>
                <c:pt idx="1">
                  <c:v>321</c:v>
                </c:pt>
                <c:pt idx="2">
                  <c:v>529</c:v>
                </c:pt>
                <c:pt idx="3">
                  <c:v>1391</c:v>
                </c:pt>
                <c:pt idx="4">
                  <c:v>85228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1506</c:v>
                </c:pt>
                <c:pt idx="1">
                  <c:v>1421</c:v>
                </c:pt>
                <c:pt idx="2">
                  <c:v>3003</c:v>
                </c:pt>
                <c:pt idx="3">
                  <c:v>9449</c:v>
                </c:pt>
                <c:pt idx="4">
                  <c:v>72592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7305</c:v>
                </c:pt>
                <c:pt idx="1">
                  <c:v>3078</c:v>
                </c:pt>
                <c:pt idx="2">
                  <c:v>4622</c:v>
                </c:pt>
                <c:pt idx="3">
                  <c:v>10920</c:v>
                </c:pt>
                <c:pt idx="4">
                  <c:v>62046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28008"/>
        <c:axId val="778935064"/>
      </c:barChart>
      <c:catAx>
        <c:axId val="778928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35064"/>
        <c:crosses val="autoZero"/>
        <c:auto val="1"/>
        <c:lblAlgn val="ctr"/>
        <c:lblOffset val="100"/>
        <c:noMultiLvlLbl val="0"/>
      </c:catAx>
      <c:valAx>
        <c:axId val="77893506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28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110388214482741E-2"/>
          <c:y val="0.10067238911860134"/>
          <c:w val="0.88470736931528282"/>
          <c:h val="0.72854583581558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3.2348415037593998</c:v>
                </c:pt>
                <c:pt idx="1">
                  <c:v>3.1027420731707283</c:v>
                </c:pt>
                <c:pt idx="2">
                  <c:v>3.0715218805440601</c:v>
                </c:pt>
                <c:pt idx="3">
                  <c:v>3.0426637795925102</c:v>
                </c:pt>
                <c:pt idx="4">
                  <c:v>3.1020224990562473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3.3414483471074399</c:v>
                </c:pt>
                <c:pt idx="1">
                  <c:v>3.1849743589743627</c:v>
                </c:pt>
                <c:pt idx="2">
                  <c:v>3.1424280078895501</c:v>
                </c:pt>
                <c:pt idx="3">
                  <c:v>3.1110091954022985</c:v>
                </c:pt>
                <c:pt idx="4">
                  <c:v>3.0834993104658701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3.2451654287643499</c:v>
                </c:pt>
                <c:pt idx="1">
                  <c:v>3.1303243243243202</c:v>
                </c:pt>
                <c:pt idx="2">
                  <c:v>3.0831712473572934</c:v>
                </c:pt>
                <c:pt idx="3">
                  <c:v>3.0474374581939814</c:v>
                </c:pt>
                <c:pt idx="4">
                  <c:v>3.0870902915202212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3.3040079999999987</c:v>
                </c:pt>
                <c:pt idx="1">
                  <c:v>3.1464318571919017</c:v>
                </c:pt>
                <c:pt idx="2">
                  <c:v>3.1045153544216113</c:v>
                </c:pt>
                <c:pt idx="3">
                  <c:v>3.030580752646022</c:v>
                </c:pt>
                <c:pt idx="4">
                  <c:v>3.0647584733299889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34672"/>
        <c:axId val="778937416"/>
      </c:barChart>
      <c:catAx>
        <c:axId val="77893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37416"/>
        <c:crosses val="autoZero"/>
        <c:auto val="1"/>
        <c:lblAlgn val="ctr"/>
        <c:lblOffset val="100"/>
        <c:noMultiLvlLbl val="0"/>
      </c:catAx>
      <c:valAx>
        <c:axId val="778937416"/>
        <c:scaling>
          <c:orientation val="minMax"/>
          <c:max val="3.5"/>
          <c:min val="2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  <a:alpha val="11000"/>
                </a:prst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34672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75E5DA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2.8345854867256586</c:v>
                </c:pt>
                <c:pt idx="1">
                  <c:v>2.6951808627451013</c:v>
                </c:pt>
                <c:pt idx="2">
                  <c:v>2.60211813701331</c:v>
                </c:pt>
                <c:pt idx="3">
                  <c:v>2.5241798378493714</c:v>
                </c:pt>
                <c:pt idx="4">
                  <c:v>2.4924999077660885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2.9392695491043885</c:v>
                </c:pt>
                <c:pt idx="1">
                  <c:v>2.8162259740259672</c:v>
                </c:pt>
                <c:pt idx="2">
                  <c:v>2.7200071428571415</c:v>
                </c:pt>
                <c:pt idx="3">
                  <c:v>2.6894359584790699</c:v>
                </c:pt>
                <c:pt idx="4">
                  <c:v>2.7063484520701198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00359E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3.0997658593521997</c:v>
                </c:pt>
                <c:pt idx="1">
                  <c:v>2.9415417509727613</c:v>
                </c:pt>
                <c:pt idx="2">
                  <c:v>2.9028757402548688</c:v>
                </c:pt>
                <c:pt idx="3">
                  <c:v>2.8606305452990801</c:v>
                </c:pt>
                <c:pt idx="4">
                  <c:v>2.88082983251185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39768"/>
        <c:axId val="778935456"/>
        <c:axId val="0"/>
      </c:bar3DChart>
      <c:catAx>
        <c:axId val="778939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35456"/>
        <c:crosses val="autoZero"/>
        <c:auto val="1"/>
        <c:lblAlgn val="ctr"/>
        <c:lblOffset val="100"/>
        <c:noMultiLvlLbl val="0"/>
      </c:catAx>
      <c:valAx>
        <c:axId val="7789354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39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75E5DA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2.9919470699432877</c:v>
                </c:pt>
                <c:pt idx="1">
                  <c:v>2.8941129848229301</c:v>
                </c:pt>
                <c:pt idx="2">
                  <c:v>2.7939764011799402</c:v>
                </c:pt>
                <c:pt idx="3">
                  <c:v>2.7369401433409486</c:v>
                </c:pt>
                <c:pt idx="4">
                  <c:v>2.7723395478812116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3.1296263736263699</c:v>
                </c:pt>
                <c:pt idx="1">
                  <c:v>2.9899678809244001</c:v>
                </c:pt>
                <c:pt idx="2">
                  <c:v>2.9043114467408602</c:v>
                </c:pt>
                <c:pt idx="3">
                  <c:v>2.8818723263240282</c:v>
                </c:pt>
                <c:pt idx="4">
                  <c:v>2.9381078474884013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00359E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3.2348415037593998</c:v>
                </c:pt>
                <c:pt idx="1">
                  <c:v>3.1027420731707283</c:v>
                </c:pt>
                <c:pt idx="2">
                  <c:v>3.0715218805440601</c:v>
                </c:pt>
                <c:pt idx="3">
                  <c:v>3.0426637795925102</c:v>
                </c:pt>
                <c:pt idx="4">
                  <c:v>3.1020224990562473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40160"/>
        <c:axId val="778937808"/>
        <c:axId val="0"/>
      </c:bar3DChart>
      <c:catAx>
        <c:axId val="77894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37808"/>
        <c:crosses val="autoZero"/>
        <c:auto val="1"/>
        <c:lblAlgn val="ctr"/>
        <c:lblOffset val="100"/>
        <c:noMultiLvlLbl val="0"/>
      </c:catAx>
      <c:valAx>
        <c:axId val="7789378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4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03764318272551E-2"/>
          <c:y val="3.3273206434427702E-2"/>
          <c:w val="0.86265782454385531"/>
          <c:h val="0.876664816608238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2.8945540772532197</c:v>
                </c:pt>
                <c:pt idx="1">
                  <c:v>2.7571012820512815</c:v>
                </c:pt>
                <c:pt idx="2">
                  <c:v>2.5985127701375212</c:v>
                </c:pt>
                <c:pt idx="3">
                  <c:v>2.5734068679692101</c:v>
                </c:pt>
                <c:pt idx="4">
                  <c:v>2.5149276898128301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3.0140655737704884</c:v>
                </c:pt>
                <c:pt idx="1">
                  <c:v>2.8810261096605685</c:v>
                </c:pt>
                <c:pt idx="2">
                  <c:v>2.7647103575832315</c:v>
                </c:pt>
                <c:pt idx="3">
                  <c:v>2.760217023134</c:v>
                </c:pt>
                <c:pt idx="4">
                  <c:v>2.7082037904319214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3.2048462151394399</c:v>
                </c:pt>
                <c:pt idx="1">
                  <c:v>3.0201666666666713</c:v>
                </c:pt>
                <c:pt idx="2">
                  <c:v>2.9836198487712715</c:v>
                </c:pt>
                <c:pt idx="3">
                  <c:v>2.9321355140186882</c:v>
                </c:pt>
                <c:pt idx="4">
                  <c:v>2.8860606110496985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31144"/>
        <c:axId val="778928792"/>
        <c:axId val="0"/>
      </c:bar3DChart>
      <c:catAx>
        <c:axId val="778931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28792"/>
        <c:crosses val="autoZero"/>
        <c:auto val="1"/>
        <c:lblAlgn val="ctr"/>
        <c:lblOffset val="100"/>
        <c:noMultiLvlLbl val="0"/>
      </c:catAx>
      <c:valAx>
        <c:axId val="7789287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31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3.0225624999999985</c:v>
                </c:pt>
                <c:pt idx="1">
                  <c:v>2.9605272727272727</c:v>
                </c:pt>
                <c:pt idx="2">
                  <c:v>2.83210151187905</c:v>
                </c:pt>
                <c:pt idx="3">
                  <c:v>2.7953187940987787</c:v>
                </c:pt>
                <c:pt idx="4">
                  <c:v>2.7655520163425913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3.1525217391304299</c:v>
                </c:pt>
                <c:pt idx="1">
                  <c:v>3.0426866485013613</c:v>
                </c:pt>
                <c:pt idx="2">
                  <c:v>2.9879788639365898</c:v>
                </c:pt>
                <c:pt idx="3">
                  <c:v>2.9386258628624002</c:v>
                </c:pt>
                <c:pt idx="4">
                  <c:v>2.9197297809034399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3.3414483471074399</c:v>
                </c:pt>
                <c:pt idx="1">
                  <c:v>3.1849743589743627</c:v>
                </c:pt>
                <c:pt idx="2">
                  <c:v>3.1424280078895501</c:v>
                </c:pt>
                <c:pt idx="3">
                  <c:v>3.1110091954022985</c:v>
                </c:pt>
                <c:pt idx="4">
                  <c:v>3.0834993104658701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38592"/>
        <c:axId val="778929968"/>
        <c:axId val="0"/>
      </c:bar3DChart>
      <c:catAx>
        <c:axId val="77893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29968"/>
        <c:crosses val="autoZero"/>
        <c:auto val="1"/>
        <c:lblAlgn val="ctr"/>
        <c:lblOffset val="100"/>
        <c:noMultiLvlLbl val="0"/>
      </c:catAx>
      <c:valAx>
        <c:axId val="7789299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3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2.8673125766871213</c:v>
                </c:pt>
                <c:pt idx="1">
                  <c:v>2.67990776470588</c:v>
                </c:pt>
                <c:pt idx="2">
                  <c:v>2.6190683479532186</c:v>
                </c:pt>
                <c:pt idx="3">
                  <c:v>2.55602737083061</c:v>
                </c:pt>
                <c:pt idx="4">
                  <c:v>2.5073975868551917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2.9747753105590085</c:v>
                </c:pt>
                <c:pt idx="1">
                  <c:v>2.85021376582278</c:v>
                </c:pt>
                <c:pt idx="2">
                  <c:v>2.7395737770193413</c:v>
                </c:pt>
                <c:pt idx="3">
                  <c:v>2.7207539707016202</c:v>
                </c:pt>
                <c:pt idx="4">
                  <c:v>2.7074177563392214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CA2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3.1255303452855214</c:v>
                </c:pt>
                <c:pt idx="1">
                  <c:v>2.9628340605207599</c:v>
                </c:pt>
                <c:pt idx="2">
                  <c:v>2.9151774741752683</c:v>
                </c:pt>
                <c:pt idx="3">
                  <c:v>2.86929284353165</c:v>
                </c:pt>
                <c:pt idx="4">
                  <c:v>2.8849563692112197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30360"/>
        <c:axId val="778929184"/>
        <c:axId val="0"/>
      </c:bar3DChart>
      <c:catAx>
        <c:axId val="778930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29184"/>
        <c:crosses val="autoZero"/>
        <c:auto val="1"/>
        <c:lblAlgn val="ctr"/>
        <c:lblOffset val="100"/>
        <c:noMultiLvlLbl val="0"/>
      </c:catAx>
      <c:valAx>
        <c:axId val="7789291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30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3.1882219913419916</c:v>
                </c:pt>
                <c:pt idx="1">
                  <c:v>3.0516511375947979</c:v>
                </c:pt>
                <c:pt idx="2">
                  <c:v>2.9784885489062001</c:v>
                </c:pt>
                <c:pt idx="3">
                  <c:v>2.9322839438897472</c:v>
                </c:pt>
                <c:pt idx="4">
                  <c:v>2.9780466617582673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3.2110402397260285</c:v>
                </c:pt>
                <c:pt idx="1">
                  <c:v>3.0791011840688882</c:v>
                </c:pt>
                <c:pt idx="2">
                  <c:v>2.9955711086226202</c:v>
                </c:pt>
                <c:pt idx="3">
                  <c:v>2.9477033768227212</c:v>
                </c:pt>
                <c:pt idx="4">
                  <c:v>2.9727649055373901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3.1842863942879802</c:v>
                </c:pt>
                <c:pt idx="1">
                  <c:v>3.0585145592341401</c:v>
                </c:pt>
                <c:pt idx="2">
                  <c:v>2.9849618782722516</c:v>
                </c:pt>
                <c:pt idx="3">
                  <c:v>2.9321211759301797</c:v>
                </c:pt>
                <c:pt idx="4">
                  <c:v>2.9750307125386799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3.2460751306078386</c:v>
                </c:pt>
                <c:pt idx="1">
                  <c:v>3.0660471902617985</c:v>
                </c:pt>
                <c:pt idx="2">
                  <c:v>3.0035285518053421</c:v>
                </c:pt>
                <c:pt idx="3">
                  <c:v>2.9153971673059913</c:v>
                </c:pt>
                <c:pt idx="4">
                  <c:v>2.9551001981942289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73872"/>
        <c:axId val="778970736"/>
        <c:axId val="0"/>
      </c:bar3DChart>
      <c:catAx>
        <c:axId val="778973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</a:t>
                </a:r>
                <a:r>
                  <a:rPr lang="en-US" sz="1200" b="0" i="1" baseline="0" dirty="0" smtClean="0"/>
                  <a:t> Credits Taken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0.42867381160688262"/>
              <c:y val="0.93209945655639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70736"/>
        <c:crosses val="autoZero"/>
        <c:auto val="1"/>
        <c:lblAlgn val="ctr"/>
        <c:lblOffset val="100"/>
        <c:noMultiLvlLbl val="0"/>
      </c:catAx>
      <c:valAx>
        <c:axId val="7789707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Bright Futures GPA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1.3608559346748341E-2"/>
              <c:y val="0.3384911141284164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738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3.0337903225806513</c:v>
                </c:pt>
                <c:pt idx="1">
                  <c:v>2.8583367088607612</c:v>
                </c:pt>
                <c:pt idx="2">
                  <c:v>2.8050031999999985</c:v>
                </c:pt>
                <c:pt idx="3">
                  <c:v>2.754848910498827</c:v>
                </c:pt>
                <c:pt idx="4">
                  <c:v>2.7675168308821414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3.1171376000000013</c:v>
                </c:pt>
                <c:pt idx="1">
                  <c:v>3.0137748344370898</c:v>
                </c:pt>
                <c:pt idx="2">
                  <c:v>2.9363875828812498</c:v>
                </c:pt>
                <c:pt idx="3">
                  <c:v>2.8992014998369688</c:v>
                </c:pt>
                <c:pt idx="4">
                  <c:v>2.9232930292397685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3.2451654287643499</c:v>
                </c:pt>
                <c:pt idx="1">
                  <c:v>3.1303243243243202</c:v>
                </c:pt>
                <c:pt idx="2">
                  <c:v>3.0831712473572934</c:v>
                </c:pt>
                <c:pt idx="3">
                  <c:v>3.0474374581939814</c:v>
                </c:pt>
                <c:pt idx="4">
                  <c:v>3.0870902915202212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31536"/>
        <c:axId val="778935848"/>
        <c:axId val="0"/>
      </c:bar3DChart>
      <c:catAx>
        <c:axId val="77893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35848"/>
        <c:crosses val="autoZero"/>
        <c:auto val="1"/>
        <c:lblAlgn val="ctr"/>
        <c:lblOffset val="100"/>
        <c:noMultiLvlLbl val="0"/>
      </c:catAx>
      <c:valAx>
        <c:axId val="778935848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3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EADCF4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2.8627882169576102</c:v>
                </c:pt>
                <c:pt idx="1">
                  <c:v>2.6851301222142299</c:v>
                </c:pt>
                <c:pt idx="2">
                  <c:v>2.5944770509577202</c:v>
                </c:pt>
                <c:pt idx="3">
                  <c:v>2.5153564742940673</c:v>
                </c:pt>
                <c:pt idx="4">
                  <c:v>2.4923377811372012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BF95D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3.0012414338235271</c:v>
                </c:pt>
                <c:pt idx="1">
                  <c:v>2.831840979208577</c:v>
                </c:pt>
                <c:pt idx="2">
                  <c:v>2.7544001373626399</c:v>
                </c:pt>
                <c:pt idx="3">
                  <c:v>2.6950357682307802</c:v>
                </c:pt>
                <c:pt idx="4">
                  <c:v>2.69214638094294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3.1649664293537785</c:v>
                </c:pt>
                <c:pt idx="1">
                  <c:v>2.9728154046148769</c:v>
                </c:pt>
                <c:pt idx="2">
                  <c:v>2.91755384282312</c:v>
                </c:pt>
                <c:pt idx="3">
                  <c:v>2.8456246884164202</c:v>
                </c:pt>
                <c:pt idx="4">
                  <c:v>2.8587507330477688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29576"/>
        <c:axId val="778952704"/>
        <c:axId val="0"/>
      </c:bar3DChart>
      <c:catAx>
        <c:axId val="778929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52704"/>
        <c:crosses val="autoZero"/>
        <c:auto val="1"/>
        <c:lblAlgn val="ctr"/>
        <c:lblOffset val="100"/>
        <c:noMultiLvlLbl val="0"/>
      </c:catAx>
      <c:valAx>
        <c:axId val="7789527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29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EADCF4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3.0393265306122399</c:v>
                </c:pt>
                <c:pt idx="1">
                  <c:v>2.8717202797202797</c:v>
                </c:pt>
                <c:pt idx="2">
                  <c:v>2.82534626262626</c:v>
                </c:pt>
                <c:pt idx="3">
                  <c:v>2.7496842911877413</c:v>
                </c:pt>
                <c:pt idx="4">
                  <c:v>2.7518112459491113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BF95D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3.1687127134724915</c:v>
                </c:pt>
                <c:pt idx="1">
                  <c:v>3.0275379701916316</c:v>
                </c:pt>
                <c:pt idx="2">
                  <c:v>2.9639826887661114</c:v>
                </c:pt>
                <c:pt idx="3">
                  <c:v>2.8900311414060402</c:v>
                </c:pt>
                <c:pt idx="4">
                  <c:v>2.9071618661906213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3.3040079999999987</c:v>
                </c:pt>
                <c:pt idx="1">
                  <c:v>3.1464318571919017</c:v>
                </c:pt>
                <c:pt idx="2">
                  <c:v>3.1045153544216113</c:v>
                </c:pt>
                <c:pt idx="3">
                  <c:v>3.030580752646022</c:v>
                </c:pt>
                <c:pt idx="4">
                  <c:v>3.0647584733299889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47216"/>
        <c:axId val="778946040"/>
        <c:axId val="0"/>
      </c:bar3DChart>
      <c:catAx>
        <c:axId val="77894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46040"/>
        <c:crosses val="autoZero"/>
        <c:auto val="1"/>
        <c:lblAlgn val="ctr"/>
        <c:lblOffset val="100"/>
        <c:noMultiLvlLbl val="0"/>
      </c:catAx>
      <c:valAx>
        <c:axId val="778946040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4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0.60902881892387184</c:v>
                </c:pt>
                <c:pt idx="1">
                  <c:v>0.52069178505250202</c:v>
                </c:pt>
                <c:pt idx="2">
                  <c:v>0.48270412642668981</c:v>
                </c:pt>
                <c:pt idx="3">
                  <c:v>0.46409463505620202</c:v>
                </c:pt>
                <c:pt idx="4">
                  <c:v>0.45774791879655286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0.65400495458298935</c:v>
                </c:pt>
                <c:pt idx="1">
                  <c:v>0.56301652892561938</c:v>
                </c:pt>
                <c:pt idx="2">
                  <c:v>0.50782881002087765</c:v>
                </c:pt>
                <c:pt idx="3">
                  <c:v>0.48130841121495344</c:v>
                </c:pt>
                <c:pt idx="4">
                  <c:v>0.46765838618928518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0.66085946573751531</c:v>
                </c:pt>
                <c:pt idx="1">
                  <c:v>0.55695238095238053</c:v>
                </c:pt>
                <c:pt idx="2">
                  <c:v>0.5043785527730833</c:v>
                </c:pt>
                <c:pt idx="3">
                  <c:v>0.48801274049842902</c:v>
                </c:pt>
                <c:pt idx="4">
                  <c:v>0.46183627988122217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0.65165648118366004</c:v>
                </c:pt>
                <c:pt idx="1">
                  <c:v>0.54061272584446141</c:v>
                </c:pt>
                <c:pt idx="2">
                  <c:v>0.49157150625339902</c:v>
                </c:pt>
                <c:pt idx="3">
                  <c:v>0.444553251840346</c:v>
                </c:pt>
                <c:pt idx="4">
                  <c:v>0.45463071840528585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52312"/>
        <c:axId val="778940552"/>
        <c:axId val="0"/>
      </c:bar3DChart>
      <c:catAx>
        <c:axId val="778952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262"/>
              <c:y val="0.93209945655639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40552"/>
        <c:crosses val="autoZero"/>
        <c:auto val="1"/>
        <c:lblAlgn val="ctr"/>
        <c:lblOffset val="100"/>
        <c:noMultiLvlLbl val="0"/>
      </c:catAx>
      <c:valAx>
        <c:axId val="7789405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523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504.62527352297599</c:v>
                </c:pt>
                <c:pt idx="1">
                  <c:v>487.99525504151768</c:v>
                </c:pt>
                <c:pt idx="2">
                  <c:v>480.97489996362299</c:v>
                </c:pt>
                <c:pt idx="3">
                  <c:v>478.602051969115</c:v>
                </c:pt>
                <c:pt idx="4">
                  <c:v>492.84845132743402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473.23232323232293</c:v>
                </c:pt>
                <c:pt idx="1">
                  <c:v>453.70642201834897</c:v>
                </c:pt>
                <c:pt idx="2">
                  <c:v>443.8232271325798</c:v>
                </c:pt>
                <c:pt idx="3">
                  <c:v>445.03360716952898</c:v>
                </c:pt>
                <c:pt idx="4">
                  <c:v>489.47964880734401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504.9970708845928</c:v>
                </c:pt>
                <c:pt idx="1">
                  <c:v>490.56771545827553</c:v>
                </c:pt>
                <c:pt idx="2">
                  <c:v>477.816021931161</c:v>
                </c:pt>
                <c:pt idx="3">
                  <c:v>471.82748280120001</c:v>
                </c:pt>
                <c:pt idx="4">
                  <c:v>489.66774915578816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527.70360315893402</c:v>
                </c:pt>
                <c:pt idx="1">
                  <c:v>498.16041848299881</c:v>
                </c:pt>
                <c:pt idx="2">
                  <c:v>484.62573746312694</c:v>
                </c:pt>
                <c:pt idx="3">
                  <c:v>471.24525148153799</c:v>
                </c:pt>
                <c:pt idx="4">
                  <c:v>485.33610469592003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46432"/>
        <c:axId val="778948784"/>
        <c:axId val="0"/>
      </c:bar3DChart>
      <c:catAx>
        <c:axId val="778946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262"/>
              <c:y val="0.93209945655639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48784"/>
        <c:crosses val="autoZero"/>
        <c:auto val="1"/>
        <c:lblAlgn val="ctr"/>
        <c:lblOffset val="100"/>
        <c:noMultiLvlLbl val="0"/>
      </c:catAx>
      <c:valAx>
        <c:axId val="778948784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46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528.70076586433311</c:v>
                </c:pt>
                <c:pt idx="1">
                  <c:v>503.84934756820894</c:v>
                </c:pt>
                <c:pt idx="2">
                  <c:v>491.80974899963616</c:v>
                </c:pt>
                <c:pt idx="3">
                  <c:v>485.32313224976195</c:v>
                </c:pt>
                <c:pt idx="4">
                  <c:v>497.87011191013084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488.40909090909099</c:v>
                </c:pt>
                <c:pt idx="1">
                  <c:v>472.75229357798196</c:v>
                </c:pt>
                <c:pt idx="2">
                  <c:v>460.72970195272399</c:v>
                </c:pt>
                <c:pt idx="3">
                  <c:v>461.80493273542618</c:v>
                </c:pt>
                <c:pt idx="4">
                  <c:v>496.47460844276196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542.3212192262597</c:v>
                </c:pt>
                <c:pt idx="1">
                  <c:v>523.21477428180651</c:v>
                </c:pt>
                <c:pt idx="2">
                  <c:v>504.44715199512581</c:v>
                </c:pt>
                <c:pt idx="3">
                  <c:v>489.67539913557403</c:v>
                </c:pt>
                <c:pt idx="4">
                  <c:v>493.71512673541503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541.00765054294197</c:v>
                </c:pt>
                <c:pt idx="1">
                  <c:v>514.66724789305317</c:v>
                </c:pt>
                <c:pt idx="2">
                  <c:v>498.60383622279602</c:v>
                </c:pt>
                <c:pt idx="3">
                  <c:v>482.58584017016125</c:v>
                </c:pt>
                <c:pt idx="4">
                  <c:v>490.3295916481888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51920"/>
        <c:axId val="778944864"/>
        <c:axId val="0"/>
      </c:bar3DChart>
      <c:catAx>
        <c:axId val="778951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262"/>
              <c:y val="0.93209945655639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44864"/>
        <c:crosses val="autoZero"/>
        <c:auto val="1"/>
        <c:lblAlgn val="ctr"/>
        <c:lblOffset val="100"/>
        <c:noMultiLvlLbl val="0"/>
      </c:catAx>
      <c:valAx>
        <c:axId val="778944864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51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5.5543097786068821E-2"/>
                  <c:y val="0.20331787899939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3656</c:v>
                </c:pt>
                <c:pt idx="1">
                  <c:v>3347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dLbls>
            <c:dLbl>
              <c:idx val="1"/>
              <c:layout>
                <c:manualLayout>
                  <c:x val="0.10098745052012513"/>
                  <c:y val="0.24398209517222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2013-2014</c:v>
                </c:pt>
                <c:pt idx="1">
                  <c:v>2010-2011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5058</c:v>
                </c:pt>
                <c:pt idx="1">
                  <c:v>4757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dLbls>
            <c:dLbl>
              <c:idx val="1"/>
              <c:layout>
                <c:manualLayout>
                  <c:x val="0.10603682304613149"/>
                  <c:y val="0.24398209517222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10996</c:v>
                </c:pt>
                <c:pt idx="1">
                  <c:v>10690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dLbls>
            <c:dLbl>
              <c:idx val="1"/>
              <c:layout>
                <c:manualLayout>
                  <c:x val="0.1262343131501564"/>
                  <c:y val="0.21687297348642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28363</c:v>
                </c:pt>
                <c:pt idx="1">
                  <c:v>31625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049787195535464E-2"/>
          <c:y val="6.8127515427746532E-2"/>
          <c:w val="0.69504809363284115"/>
          <c:h val="0.72797789335920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Bright Futures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3.1882219913419916</c:v>
                </c:pt>
                <c:pt idx="1">
                  <c:v>3.0516511375947979</c:v>
                </c:pt>
                <c:pt idx="2">
                  <c:v>2.9784885489062001</c:v>
                </c:pt>
                <c:pt idx="3">
                  <c:v>2.9322839438897472</c:v>
                </c:pt>
                <c:pt idx="4">
                  <c:v>2.9780466617582673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Bright Futures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3.0331240419860026</c:v>
                </c:pt>
                <c:pt idx="1">
                  <c:v>2.8801259320288386</c:v>
                </c:pt>
                <c:pt idx="2">
                  <c:v>2.7991241135375002</c:v>
                </c:pt>
                <c:pt idx="3">
                  <c:v>2.7376775860092701</c:v>
                </c:pt>
                <c:pt idx="4">
                  <c:v>2.7334438985566698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76224"/>
        <c:axId val="778967992"/>
      </c:barChart>
      <c:catAx>
        <c:axId val="77897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67992"/>
        <c:crossesAt val="0"/>
        <c:auto val="1"/>
        <c:lblAlgn val="ctr"/>
        <c:lblOffset val="100"/>
        <c:noMultiLvlLbl val="0"/>
      </c:catAx>
      <c:valAx>
        <c:axId val="778967992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76224"/>
        <c:crosses val="autoZero"/>
        <c:crossBetween val="between"/>
        <c:majorUnit val="0.5"/>
      </c:valAx>
    </c:plotArea>
    <c:legend>
      <c:legendPos val="r"/>
      <c:legendEntry>
        <c:idx val="0"/>
        <c:txPr>
          <a:bodyPr/>
          <a:lstStyle/>
          <a:p>
            <a:pPr algn="l">
              <a:defRPr sz="800"/>
            </a:pPr>
            <a:endParaRPr lang="en-US"/>
          </a:p>
        </c:txPr>
      </c:legendEntry>
      <c:legendEntry>
        <c:idx val="1"/>
        <c:txPr>
          <a:bodyPr/>
          <a:lstStyle/>
          <a:p>
            <a:pPr algn="l">
              <a:defRPr sz="800"/>
            </a:pPr>
            <a:endParaRPr lang="en-US"/>
          </a:p>
        </c:txPr>
      </c:legendEntry>
      <c:layout>
        <c:manualLayout>
          <c:xMode val="edge"/>
          <c:yMode val="edge"/>
          <c:x val="0.77664169622047419"/>
          <c:y val="0.40167768010780647"/>
          <c:w val="0.22102925580690685"/>
          <c:h val="0.20506262164978795"/>
        </c:manualLayout>
      </c:layout>
      <c:overlay val="0"/>
      <c:txPr>
        <a:bodyPr/>
        <a:lstStyle/>
        <a:p>
          <a:pPr algn="l">
            <a:defRPr sz="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9.0888705468112618E-2"/>
                  <c:y val="0.23720481475077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3656</c:v>
                </c:pt>
                <c:pt idx="1">
                  <c:v>3347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9.5938077994118812E-2"/>
                  <c:y val="0.22365025390787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5058</c:v>
                </c:pt>
                <c:pt idx="1">
                  <c:v>4756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8.5839332942106411E-2"/>
                  <c:y val="0.21009569306497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10996</c:v>
                </c:pt>
                <c:pt idx="1">
                  <c:v>10689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3128368567616269"/>
                  <c:y val="0.22365025390787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28363</c:v>
                </c:pt>
                <c:pt idx="1">
                  <c:v>31626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8.0789562827712227E-2"/>
                  <c:y val="0.21687297348642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47013</c:v>
                </c:pt>
                <c:pt idx="1">
                  <c:v>41328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4.0394582619662125E-2"/>
                  <c:y val="0.20331841264352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47008</c:v>
                </c:pt>
                <c:pt idx="1">
                  <c:v>41331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7.0690817775699716E-2"/>
                  <c:y val="0.23042700068519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792</c:v>
                </c:pt>
                <c:pt idx="1">
                  <c:v>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3.5345607682043791E-2"/>
                  <c:y val="0.21687297348642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545</c:v>
                </c:pt>
                <c:pt idx="1">
                  <c:v>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5.5543097786068821E-2"/>
                  <c:y val="0.20331841264352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973</c:v>
                </c:pt>
                <c:pt idx="1">
                  <c:v>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25470861178959E-2"/>
          <c:y val="6.3673212722745801E-2"/>
          <c:w val="0.62609107842921463"/>
          <c:h val="0.71700515809957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Bright Futures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3.2110402397260285</c:v>
                </c:pt>
                <c:pt idx="1">
                  <c:v>3.0791011840688882</c:v>
                </c:pt>
                <c:pt idx="2">
                  <c:v>2.9955711086226202</c:v>
                </c:pt>
                <c:pt idx="3">
                  <c:v>2.9477033768227212</c:v>
                </c:pt>
                <c:pt idx="4">
                  <c:v>2.9727649055373901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Bright Futures</c:v>
                </c:pt>
              </c:strCache>
            </c:strRef>
          </c:tx>
          <c:spPr>
            <a:solidFill>
              <a:srgbClr val="BF9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3.0752104958677688</c:v>
                </c:pt>
                <c:pt idx="1">
                  <c:v>2.90008801652893</c:v>
                </c:pt>
                <c:pt idx="2">
                  <c:v>2.7871291165708314</c:v>
                </c:pt>
                <c:pt idx="3">
                  <c:v>2.7558800431499502</c:v>
                </c:pt>
                <c:pt idx="4">
                  <c:v>2.7551507413320615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71912"/>
        <c:axId val="778967600"/>
      </c:barChart>
      <c:catAx>
        <c:axId val="778971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67600"/>
        <c:crossesAt val="0"/>
        <c:auto val="1"/>
        <c:lblAlgn val="ctr"/>
        <c:lblOffset val="100"/>
        <c:noMultiLvlLbl val="0"/>
      </c:catAx>
      <c:valAx>
        <c:axId val="778967600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71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31566921027558"/>
          <c:y val="0.4369543540014072"/>
          <c:w val="0.24288012256883548"/>
          <c:h val="0.231448782132305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8.0789960416100148E-2"/>
                  <c:y val="0.19654113222207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2676</c:v>
                </c:pt>
                <c:pt idx="1">
                  <c:v>3006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187615598823793"/>
                  <c:y val="0.18298657137917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473</c:v>
                </c:pt>
                <c:pt idx="1">
                  <c:v>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6.0592470312075167E-2"/>
                  <c:y val="0.21687297348642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545</c:v>
                </c:pt>
                <c:pt idx="1">
                  <c:v>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3.0296235156037542E-2"/>
                  <c:y val="0.16943201053626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973</c:v>
                </c:pt>
                <c:pt idx="1">
                  <c:v>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8.0789960416100051E-2"/>
                  <c:y val="0.18298657137917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2678</c:v>
                </c:pt>
                <c:pt idx="1">
                  <c:v>3006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9.5937680405730988E-2"/>
                  <c:y val="0.26431393643658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90093</c:v>
                </c:pt>
                <c:pt idx="1">
                  <c:v>86781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8.0789562827712227E-2"/>
                  <c:y val="-7.455008463595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90089</c:v>
                </c:pt>
                <c:pt idx="1">
                  <c:v>41328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493725260062614E-2"/>
                  <c:y val="0.21687297348642526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1706</c:v>
                </c:pt>
                <c:pt idx="1">
                  <c:v>1377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4.0394980208050081E-2"/>
                  <c:y val="0.21009569306497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1462</c:v>
                </c:pt>
                <c:pt idx="1">
                  <c:v>1232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3.0296235156037542E-2"/>
                  <c:y val="0.21009569306497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3283</c:v>
                </c:pt>
                <c:pt idx="1">
                  <c:v>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25470861178959E-2"/>
          <c:y val="0.112825035209431"/>
          <c:w val="0.70097929657947444"/>
          <c:h val="0.66957293894423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Bright Futures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3.1842863942879802</c:v>
                </c:pt>
                <c:pt idx="1">
                  <c:v>3.0585145592341401</c:v>
                </c:pt>
                <c:pt idx="2">
                  <c:v>2.9849618782722516</c:v>
                </c:pt>
                <c:pt idx="3">
                  <c:v>2.9321211759301797</c:v>
                </c:pt>
                <c:pt idx="4">
                  <c:v>2.9750307125386799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Bright Futures</c:v>
                </c:pt>
              </c:strCache>
            </c:strRef>
          </c:tx>
          <c:spPr>
            <a:solidFill>
              <a:srgbClr val="97C77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3.0509327913279116</c:v>
                </c:pt>
                <c:pt idx="1">
                  <c:v>2.8881748952380999</c:v>
                </c:pt>
                <c:pt idx="2">
                  <c:v>2.8040200492004899</c:v>
                </c:pt>
                <c:pt idx="3">
                  <c:v>2.7457666609235001</c:v>
                </c:pt>
                <c:pt idx="4">
                  <c:v>2.7514362263043801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65640"/>
        <c:axId val="778976616"/>
      </c:barChart>
      <c:catAx>
        <c:axId val="778965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76616"/>
        <c:crossesAt val="0"/>
        <c:auto val="1"/>
        <c:lblAlgn val="ctr"/>
        <c:lblOffset val="100"/>
        <c:noMultiLvlLbl val="0"/>
      </c:catAx>
      <c:valAx>
        <c:axId val="778976616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65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47707666984501"/>
          <c:y val="0.39474996073636148"/>
          <c:w val="0.21400951935398568"/>
          <c:h val="0.1422195594619760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8.0789960416100051E-2"/>
                  <c:y val="0.19654113222207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11337</c:v>
                </c:pt>
                <c:pt idx="1">
                  <c:v>11909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4.0394980208050033E-2"/>
                  <c:y val="0.20331841264352368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1707</c:v>
                </c:pt>
                <c:pt idx="1">
                  <c:v>1376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4.0394980208050081E-2"/>
                  <c:y val="0.19654113222207292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1462</c:v>
                </c:pt>
                <c:pt idx="1">
                  <c:v>1232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4.5444352734056261E-2"/>
                  <c:y val="0.20331841264352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3283</c:v>
                </c:pt>
                <c:pt idx="1">
                  <c:v>2693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8.0789960416100107E-2"/>
                  <c:y val="0.20331841264352368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11338</c:v>
                </c:pt>
                <c:pt idx="1">
                  <c:v>11907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7.0690817775699716E-2"/>
                  <c:y val="0.19654113222207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77291</c:v>
                </c:pt>
                <c:pt idx="1">
                  <c:v>74541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8.07895628277122E-2"/>
                  <c:y val="0.20331841264352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77287</c:v>
                </c:pt>
                <c:pt idx="1">
                  <c:v>74537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5.0493725260062614E-2"/>
                  <c:y val="0.21687297348642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1706</c:v>
                </c:pt>
                <c:pt idx="1">
                  <c:v>1377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4.0394980208050095E-2"/>
                  <c:y val="0.21009569306497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1462</c:v>
                </c:pt>
                <c:pt idx="1">
                  <c:v>1232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3.0296235156037542E-2"/>
                  <c:y val="0.21009569306497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3283</c:v>
                </c:pt>
                <c:pt idx="1">
                  <c:v>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25470861178959E-2"/>
          <c:y val="0.112825035209431"/>
          <c:w val="0.64797739743719118"/>
          <c:h val="0.6799238596056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Bright Futures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3.2460751306078386</c:v>
                </c:pt>
                <c:pt idx="1">
                  <c:v>3.0660471902617985</c:v>
                </c:pt>
                <c:pt idx="2">
                  <c:v>3.0035285518053421</c:v>
                </c:pt>
                <c:pt idx="3">
                  <c:v>2.9153971673059913</c:v>
                </c:pt>
                <c:pt idx="4">
                  <c:v>2.9551001981942289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Bright Futures</c:v>
                </c:pt>
              </c:strCache>
            </c:strRef>
          </c:tx>
          <c:spPr>
            <a:solidFill>
              <a:srgbClr val="FFDD7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3.0926093943537372</c:v>
                </c:pt>
                <c:pt idx="1">
                  <c:v>2.88079291214836</c:v>
                </c:pt>
                <c:pt idx="2">
                  <c:v>2.7974459878502085</c:v>
                </c:pt>
                <c:pt idx="3">
                  <c:v>2.7086383588044414</c:v>
                </c:pt>
                <c:pt idx="4">
                  <c:v>2.7306447674704115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66032"/>
        <c:axId val="778969168"/>
      </c:barChart>
      <c:catAx>
        <c:axId val="77896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69168"/>
        <c:crossesAt val="0"/>
        <c:auto val="1"/>
        <c:lblAlgn val="ctr"/>
        <c:lblOffset val="100"/>
        <c:noMultiLvlLbl val="0"/>
      </c:catAx>
      <c:valAx>
        <c:axId val="778969168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896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8217143470818"/>
          <c:y val="0.49717093928941186"/>
          <c:w val="0.21487710423527256"/>
          <c:h val="0.26810879059523751"/>
        </c:manualLayout>
      </c:layout>
      <c:overlay val="0"/>
      <c:txPr>
        <a:bodyPr/>
        <a:lstStyle/>
        <a:p>
          <a:pPr algn="l"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8.0789960416100107E-2"/>
                  <c:y val="0.22365025390787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11337</c:v>
                </c:pt>
                <c:pt idx="1">
                  <c:v>11909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4.0394980208050033E-2"/>
                  <c:y val="0.20331841264352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1707</c:v>
                </c:pt>
                <c:pt idx="1">
                  <c:v>1376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4.0394980208050095E-2"/>
                  <c:y val="0.19654113222207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1462</c:v>
                </c:pt>
                <c:pt idx="1">
                  <c:v>1232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4.5444352734056261E-2"/>
                  <c:y val="0.20331841264352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3283</c:v>
                </c:pt>
                <c:pt idx="1">
                  <c:v>2693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1108619557213764"/>
                  <c:y val="-0.21687297348642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789960416100107E-2"/>
                  <c:y val="0.20331841264352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11338</c:v>
                </c:pt>
                <c:pt idx="1">
                  <c:v>11907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7.5740587890093844E-2"/>
                  <c:y val="-0.22365025390787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789562827712227E-2"/>
                  <c:y val="0.2439820951722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77291</c:v>
                </c:pt>
                <c:pt idx="1">
                  <c:v>74541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9.0888705468112618E-2"/>
                  <c:y val="-0.22365025390787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838935353718504E-2"/>
                  <c:y val="0.2168729734864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2013-14</c:v>
                </c:pt>
                <c:pt idx="1">
                  <c:v>2010-11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77287</c:v>
                </c:pt>
                <c:pt idx="1">
                  <c:v>74537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756845209163679E-2"/>
          <c:y val="4.1192136094550087E-2"/>
          <c:w val="0.4506489464727646"/>
          <c:h val="0.7938476765627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0.54200000000000004</c:v>
                </c:pt>
                <c:pt idx="1">
                  <c:v>0.442</c:v>
                </c:pt>
                <c:pt idx="2">
                  <c:v>0.39500000000000013</c:v>
                </c:pt>
                <c:pt idx="3">
                  <c:v>0.37700000000000011</c:v>
                </c:pt>
                <c:pt idx="4">
                  <c:v>0.36600000000000016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0.61373390557939922</c:v>
                </c:pt>
                <c:pt idx="1">
                  <c:v>0.50427350427350404</c:v>
                </c:pt>
                <c:pt idx="2">
                  <c:v>0.44422700587084113</c:v>
                </c:pt>
                <c:pt idx="3">
                  <c:v>0.41715976331360921</c:v>
                </c:pt>
                <c:pt idx="4">
                  <c:v>0.37140864400297013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0.65950920245398847</c:v>
                </c:pt>
                <c:pt idx="1">
                  <c:v>0.50588235294117601</c:v>
                </c:pt>
                <c:pt idx="2">
                  <c:v>0.43347953216374313</c:v>
                </c:pt>
                <c:pt idx="3">
                  <c:v>0.41248570027782322</c:v>
                </c:pt>
                <c:pt idx="4">
                  <c:v>0.36407130179797814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0.59912718204488802</c:v>
                </c:pt>
                <c:pt idx="1">
                  <c:v>0.48885693745506814</c:v>
                </c:pt>
                <c:pt idx="2">
                  <c:v>0.41004335260115587</c:v>
                </c:pt>
                <c:pt idx="3">
                  <c:v>0.38028327338129514</c:v>
                </c:pt>
                <c:pt idx="4">
                  <c:v>0.35561991619423211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71768"/>
        <c:axId val="609472552"/>
        <c:axId val="0"/>
      </c:bar3DChart>
      <c:catAx>
        <c:axId val="609471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72552"/>
        <c:crosses val="autoZero"/>
        <c:auto val="1"/>
        <c:lblAlgn val="ctr"/>
        <c:lblOffset val="100"/>
        <c:noMultiLvlLbl val="0"/>
      </c:catAx>
      <c:valAx>
        <c:axId val="609472552"/>
        <c:scaling>
          <c:orientation val="minMax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71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756845209163679E-2"/>
          <c:y val="4.1192136094550087E-2"/>
          <c:w val="0.4506489464727646"/>
          <c:h val="0.7938476765627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0.61913580246913646</c:v>
                </c:pt>
                <c:pt idx="1">
                  <c:v>0.5287356321839084</c:v>
                </c:pt>
                <c:pt idx="2">
                  <c:v>0.47219323095273591</c:v>
                </c:pt>
                <c:pt idx="3">
                  <c:v>0.472036046184173</c:v>
                </c:pt>
                <c:pt idx="4">
                  <c:v>0.4797231936900071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0.65186915887850538</c:v>
                </c:pt>
                <c:pt idx="1">
                  <c:v>0.56657963446475224</c:v>
                </c:pt>
                <c:pt idx="2">
                  <c:v>0.54679802955665002</c:v>
                </c:pt>
                <c:pt idx="3">
                  <c:v>0.52181500872600273</c:v>
                </c:pt>
                <c:pt idx="4">
                  <c:v>0.47804491515596614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0.68167701863354047</c:v>
                </c:pt>
                <c:pt idx="1">
                  <c:v>0.61550632911392378</c:v>
                </c:pt>
                <c:pt idx="2">
                  <c:v>0.52129471890971002</c:v>
                </c:pt>
                <c:pt idx="3">
                  <c:v>0.51932255581216258</c:v>
                </c:pt>
                <c:pt idx="4">
                  <c:v>0.47158807588075929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0.671444321940463</c:v>
                </c:pt>
                <c:pt idx="1">
                  <c:v>0.57573726541555004</c:v>
                </c:pt>
                <c:pt idx="2">
                  <c:v>0.52523171987641581</c:v>
                </c:pt>
                <c:pt idx="3">
                  <c:v>0.47450302506482311</c:v>
                </c:pt>
                <c:pt idx="4">
                  <c:v>0.4652750296794621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72944"/>
        <c:axId val="609473728"/>
        <c:axId val="0"/>
      </c:bar3DChart>
      <c:catAx>
        <c:axId val="60947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73728"/>
        <c:crosses val="autoZero"/>
        <c:auto val="1"/>
        <c:lblAlgn val="ctr"/>
        <c:lblOffset val="100"/>
        <c:noMultiLvlLbl val="0"/>
      </c:catAx>
      <c:valAx>
        <c:axId val="609473728"/>
        <c:scaling>
          <c:orientation val="minMax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7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756835568238704E-2"/>
          <c:y val="4.1192222616204754E-2"/>
          <c:w val="0.4506489464727646"/>
          <c:h val="0.7938476765627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0.60606944849722799</c:v>
                </c:pt>
                <c:pt idx="1">
                  <c:v>0.52158693115519272</c:v>
                </c:pt>
                <c:pt idx="2">
                  <c:v>0.50880479580367199</c:v>
                </c:pt>
                <c:pt idx="3">
                  <c:v>0.48984110951400511</c:v>
                </c:pt>
                <c:pt idx="4">
                  <c:v>0.48563452367104798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0.67729083665338685</c:v>
                </c:pt>
                <c:pt idx="1">
                  <c:v>0.59813084112149473</c:v>
                </c:pt>
                <c:pt idx="2">
                  <c:v>0.50094517958412121</c:v>
                </c:pt>
                <c:pt idx="3">
                  <c:v>0.4874191229331421</c:v>
                </c:pt>
                <c:pt idx="4">
                  <c:v>0.49514244145116593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0.65537848605577742</c:v>
                </c:pt>
                <c:pt idx="1">
                  <c:v>0.54116819141449701</c:v>
                </c:pt>
                <c:pt idx="2">
                  <c:v>0.52181152181152179</c:v>
                </c:pt>
                <c:pt idx="3">
                  <c:v>0.50142872261615001</c:v>
                </c:pt>
                <c:pt idx="4">
                  <c:v>0.49060502534714612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0.64599589322381967</c:v>
                </c:pt>
                <c:pt idx="1">
                  <c:v>0.53216374269005773</c:v>
                </c:pt>
                <c:pt idx="2">
                  <c:v>0.50259627866724377</c:v>
                </c:pt>
                <c:pt idx="3">
                  <c:v>0.45659340659340703</c:v>
                </c:pt>
                <c:pt idx="4">
                  <c:v>0.48365728652934897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78040"/>
        <c:axId val="609475688"/>
        <c:axId val="0"/>
      </c:bar3DChart>
      <c:catAx>
        <c:axId val="609478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75688"/>
        <c:crosses val="autoZero"/>
        <c:auto val="1"/>
        <c:lblAlgn val="ctr"/>
        <c:lblOffset val="100"/>
        <c:noMultiLvlLbl val="0"/>
      </c:catAx>
      <c:valAx>
        <c:axId val="609475688"/>
        <c:scaling>
          <c:orientation val="minMax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78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3.593883258295482E-2</c:v>
                </c:pt>
                <c:pt idx="1">
                  <c:v>5.4390871166293125E-2</c:v>
                </c:pt>
                <c:pt idx="2">
                  <c:v>0.12132331065669702</c:v>
                </c:pt>
                <c:pt idx="3">
                  <c:v>0.3074766787652804</c:v>
                </c:pt>
                <c:pt idx="4">
                  <c:v>0.48087030682877524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7.4244497775309629E-3</c:v>
                </c:pt>
                <c:pt idx="1">
                  <c:v>5.3551240603740714E-3</c:v>
                </c:pt>
                <c:pt idx="2">
                  <c:v>9.9102851438280549E-3</c:v>
                </c:pt>
                <c:pt idx="3">
                  <c:v>2.8117706949099885E-2</c:v>
                </c:pt>
                <c:pt idx="4">
                  <c:v>0.94919243406916731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1.59397581599529E-2</c:v>
                </c:pt>
                <c:pt idx="1">
                  <c:v>1.5318299318378701E-2</c:v>
                </c:pt>
                <c:pt idx="2">
                  <c:v>3.6203283153837501E-2</c:v>
                </c:pt>
                <c:pt idx="3">
                  <c:v>0.12282406764645599</c:v>
                </c:pt>
                <c:pt idx="4">
                  <c:v>0.80971459172137472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7.6426214985091653E-2</c:v>
                </c:pt>
                <c:pt idx="1">
                  <c:v>3.5555379255175011E-2</c:v>
                </c:pt>
                <c:pt idx="2">
                  <c:v>5.7670058245238222E-2</c:v>
                </c:pt>
                <c:pt idx="3">
                  <c:v>0.14573209834916709</c:v>
                </c:pt>
                <c:pt idx="4">
                  <c:v>0.68461624916532771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73088"/>
        <c:axId val="778975048"/>
        <c:axId val="0"/>
      </c:bar3DChart>
      <c:catAx>
        <c:axId val="778973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262"/>
              <c:y val="0.93209945655639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75048"/>
        <c:crosses val="autoZero"/>
        <c:auto val="1"/>
        <c:lblAlgn val="ctr"/>
        <c:lblOffset val="100"/>
        <c:noMultiLvlLbl val="0"/>
      </c:catAx>
      <c:valAx>
        <c:axId val="77897504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730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2761987654493725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2323800960801"/>
          <c:y val="4.1192304668645117E-2"/>
          <c:w val="0.4506489464727646"/>
          <c:h val="0.793847676562767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485.52287581699301</c:v>
                </c:pt>
                <c:pt idx="1">
                  <c:v>466.56028368794307</c:v>
                </c:pt>
                <c:pt idx="2">
                  <c:v>442.001246882793</c:v>
                </c:pt>
                <c:pt idx="3">
                  <c:v>425.99547511312198</c:v>
                </c:pt>
                <c:pt idx="4">
                  <c:v>430.870792178996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454.33566433566403</c:v>
                </c:pt>
                <c:pt idx="1">
                  <c:v>433.64406779661005</c:v>
                </c:pt>
                <c:pt idx="2">
                  <c:v>421.71806167400905</c:v>
                </c:pt>
                <c:pt idx="3">
                  <c:v>413.67897727272697</c:v>
                </c:pt>
                <c:pt idx="4">
                  <c:v>433.25417979161597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496.232558139535</c:v>
                </c:pt>
                <c:pt idx="1">
                  <c:v>473.58139534883691</c:v>
                </c:pt>
                <c:pt idx="2">
                  <c:v>455.75042158515998</c:v>
                </c:pt>
                <c:pt idx="3">
                  <c:v>436.14500792393005</c:v>
                </c:pt>
                <c:pt idx="4">
                  <c:v>429.28425068889999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477.6586888657651</c:v>
                </c:pt>
                <c:pt idx="1">
                  <c:v>451.55882352941205</c:v>
                </c:pt>
                <c:pt idx="2">
                  <c:v>436.34920634920604</c:v>
                </c:pt>
                <c:pt idx="3">
                  <c:v>423.45846881466201</c:v>
                </c:pt>
                <c:pt idx="4">
                  <c:v>429.88996707676307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78432"/>
        <c:axId val="609476472"/>
        <c:axId val="0"/>
      </c:bar3DChart>
      <c:catAx>
        <c:axId val="609478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0.24481046478452551"/>
              <c:y val="0.9134898543834419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76472"/>
        <c:crosses val="autoZero"/>
        <c:auto val="1"/>
        <c:lblAlgn val="ctr"/>
        <c:lblOffset val="100"/>
        <c:noMultiLvlLbl val="0"/>
      </c:catAx>
      <c:valAx>
        <c:axId val="60947647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4.3375650992160423E-3"/>
              <c:y val="0.3629210763275032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7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32147717466560982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66193720587204"/>
          <c:y val="5.4363985182170581E-2"/>
          <c:w val="0.4506489464727646"/>
          <c:h val="0.793847676562767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460.52287581699301</c:v>
                </c:pt>
                <c:pt idx="1">
                  <c:v>437.90780141843999</c:v>
                </c:pt>
                <c:pt idx="2">
                  <c:v>423.80922693266808</c:v>
                </c:pt>
                <c:pt idx="3">
                  <c:v>412.06259426847697</c:v>
                </c:pt>
                <c:pt idx="4">
                  <c:v>418.39044547470297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437.97202797202794</c:v>
                </c:pt>
                <c:pt idx="1">
                  <c:v>413.72881355932196</c:v>
                </c:pt>
                <c:pt idx="2">
                  <c:v>398.23788546255503</c:v>
                </c:pt>
                <c:pt idx="3">
                  <c:v>398.09929078014198</c:v>
                </c:pt>
                <c:pt idx="4">
                  <c:v>419.33906827406605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462.46511627906989</c:v>
                </c:pt>
                <c:pt idx="1">
                  <c:v>442.13953488372107</c:v>
                </c:pt>
                <c:pt idx="2">
                  <c:v>424.53625632377697</c:v>
                </c:pt>
                <c:pt idx="3">
                  <c:v>415.15451664025397</c:v>
                </c:pt>
                <c:pt idx="4">
                  <c:v>417.61110718575605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456.0978147762749</c:v>
                </c:pt>
                <c:pt idx="1">
                  <c:v>431.75</c:v>
                </c:pt>
                <c:pt idx="2">
                  <c:v>417.17180616740097</c:v>
                </c:pt>
                <c:pt idx="3">
                  <c:v>408.58072146658793</c:v>
                </c:pt>
                <c:pt idx="4">
                  <c:v>417.37393865881103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67848"/>
        <c:axId val="609468240"/>
        <c:axId val="0"/>
      </c:bar3DChart>
      <c:catAx>
        <c:axId val="609467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0.27812794755114939"/>
              <c:y val="0.9196249535101909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8240"/>
        <c:crosses val="autoZero"/>
        <c:auto val="1"/>
        <c:lblAlgn val="ctr"/>
        <c:lblOffset val="100"/>
        <c:noMultiLvlLbl val="0"/>
      </c:catAx>
      <c:valAx>
        <c:axId val="60946824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2.0398465015703551E-2"/>
              <c:y val="0.3758780688200603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67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27619876544937261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23238009608013"/>
          <c:y val="4.1192304668645117E-2"/>
          <c:w val="0.4506489464727646"/>
          <c:h val="0.793847676562767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475.46360917248296</c:v>
                </c:pt>
                <c:pt idx="1">
                  <c:v>459.10939691444605</c:v>
                </c:pt>
                <c:pt idx="2">
                  <c:v>454.25323650142099</c:v>
                </c:pt>
                <c:pt idx="3">
                  <c:v>457.576661496241</c:v>
                </c:pt>
                <c:pt idx="4">
                  <c:v>473.08772201970106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459.71326164874608</c:v>
                </c:pt>
                <c:pt idx="1">
                  <c:v>445.94470046082898</c:v>
                </c:pt>
                <c:pt idx="2">
                  <c:v>433.35585585585608</c:v>
                </c:pt>
                <c:pt idx="3">
                  <c:v>442.60033444816094</c:v>
                </c:pt>
                <c:pt idx="4">
                  <c:v>467.28713511765199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483.80410022779</c:v>
                </c:pt>
                <c:pt idx="1">
                  <c:v>468.04627249357299</c:v>
                </c:pt>
                <c:pt idx="2">
                  <c:v>461.10021786492405</c:v>
                </c:pt>
                <c:pt idx="3">
                  <c:v>457.98991995256387</c:v>
                </c:pt>
                <c:pt idx="4">
                  <c:v>466.28292952048196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506.31089217296108</c:v>
                </c:pt>
                <c:pt idx="1">
                  <c:v>477.06635622817191</c:v>
                </c:pt>
                <c:pt idx="2">
                  <c:v>468.02614379085003</c:v>
                </c:pt>
                <c:pt idx="3">
                  <c:v>457.85584179026807</c:v>
                </c:pt>
                <c:pt idx="4">
                  <c:v>462.18808144170993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78824"/>
        <c:axId val="609479608"/>
        <c:axId val="0"/>
      </c:bar3DChart>
      <c:catAx>
        <c:axId val="609478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0.24481046478452556"/>
              <c:y val="0.9134898543834422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79608"/>
        <c:crosses val="autoZero"/>
        <c:auto val="1"/>
        <c:lblAlgn val="ctr"/>
        <c:lblOffset val="100"/>
        <c:noMultiLvlLbl val="0"/>
      </c:catAx>
      <c:valAx>
        <c:axId val="60947960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4.3375650992160423E-3"/>
              <c:y val="0.3629210763275034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78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32147717466560993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66193720587204"/>
          <c:y val="5.4363985182170595E-2"/>
          <c:w val="0.4506489464727646"/>
          <c:h val="0.7938476765627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503.35992023928202</c:v>
                </c:pt>
                <c:pt idx="1">
                  <c:v>476.03085553997198</c:v>
                </c:pt>
                <c:pt idx="2">
                  <c:v>466.56772971266196</c:v>
                </c:pt>
                <c:pt idx="3">
                  <c:v>466.16348448687398</c:v>
                </c:pt>
                <c:pt idx="4">
                  <c:v>480.88194228979205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475.37634408602196</c:v>
                </c:pt>
                <c:pt idx="1">
                  <c:v>461.61290322580606</c:v>
                </c:pt>
                <c:pt idx="2">
                  <c:v>454.16666666666708</c:v>
                </c:pt>
                <c:pt idx="3">
                  <c:v>459.54849498327792</c:v>
                </c:pt>
                <c:pt idx="4">
                  <c:v>476.43619602134891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524.41913439635505</c:v>
                </c:pt>
                <c:pt idx="1">
                  <c:v>495.39845758354801</c:v>
                </c:pt>
                <c:pt idx="2">
                  <c:v>487.76688453158999</c:v>
                </c:pt>
                <c:pt idx="3">
                  <c:v>478.33086273347203</c:v>
                </c:pt>
                <c:pt idx="4">
                  <c:v>472.81162352292102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521.06732348111689</c:v>
                </c:pt>
                <c:pt idx="1">
                  <c:v>498.88242142025598</c:v>
                </c:pt>
                <c:pt idx="2">
                  <c:v>482.62745098039198</c:v>
                </c:pt>
                <c:pt idx="3">
                  <c:v>470.76502732240397</c:v>
                </c:pt>
                <c:pt idx="4">
                  <c:v>469.94470732096306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80000"/>
        <c:axId val="609481176"/>
        <c:axId val="0"/>
      </c:bar3DChart>
      <c:catAx>
        <c:axId val="609480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0.27812794755114939"/>
              <c:y val="0.9196249535101913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81176"/>
        <c:crosses val="autoZero"/>
        <c:auto val="1"/>
        <c:lblAlgn val="ctr"/>
        <c:lblOffset val="100"/>
        <c:noMultiLvlLbl val="0"/>
      </c:catAx>
      <c:valAx>
        <c:axId val="60948117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2.0398465015703551E-2"/>
              <c:y val="0.3758780688200605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8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27619876544937272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23238009608015"/>
          <c:y val="4.1192304668645117E-2"/>
          <c:w val="0.4506489464727646"/>
          <c:h val="0.7938476765627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521.56957149735194</c:v>
                </c:pt>
                <c:pt idx="1">
                  <c:v>509.58240119313911</c:v>
                </c:pt>
                <c:pt idx="2">
                  <c:v>507.34904270986709</c:v>
                </c:pt>
                <c:pt idx="3">
                  <c:v>512.18212104386498</c:v>
                </c:pt>
                <c:pt idx="4">
                  <c:v>532.72936329229105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499.11764705882405</c:v>
                </c:pt>
                <c:pt idx="1">
                  <c:v>486.66666666666708</c:v>
                </c:pt>
                <c:pt idx="2">
                  <c:v>496</c:v>
                </c:pt>
                <c:pt idx="3">
                  <c:v>489.29203539822987</c:v>
                </c:pt>
                <c:pt idx="4">
                  <c:v>522.71163143425883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523.02938196555215</c:v>
                </c:pt>
                <c:pt idx="1">
                  <c:v>513.10793237971404</c:v>
                </c:pt>
                <c:pt idx="2">
                  <c:v>503.98851308232287</c:v>
                </c:pt>
                <c:pt idx="3">
                  <c:v>506.07007176023592</c:v>
                </c:pt>
                <c:pt idx="4">
                  <c:v>524.69362538612711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547.05446069082393</c:v>
                </c:pt>
                <c:pt idx="1">
                  <c:v>527.89987789987811</c:v>
                </c:pt>
                <c:pt idx="2">
                  <c:v>518.48902281532492</c:v>
                </c:pt>
                <c:pt idx="3">
                  <c:v>512.98154093097901</c:v>
                </c:pt>
                <c:pt idx="4">
                  <c:v>519.05422068184089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22768"/>
        <c:axId val="609417280"/>
        <c:axId val="0"/>
      </c:bar3DChart>
      <c:catAx>
        <c:axId val="609422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0.24481046478452562"/>
              <c:y val="0.9134898543834424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17280"/>
        <c:crosses val="autoZero"/>
        <c:auto val="1"/>
        <c:lblAlgn val="ctr"/>
        <c:lblOffset val="100"/>
        <c:noMultiLvlLbl val="0"/>
      </c:catAx>
      <c:valAx>
        <c:axId val="60941728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4.3375650992160423E-3"/>
              <c:y val="0.3629210763275035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2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32147717466561015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66193720587204"/>
          <c:y val="5.4363985182170622E-2"/>
          <c:w val="0.4506489464727646"/>
          <c:h val="0.793847676562768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546.2879152623982</c:v>
                </c:pt>
                <c:pt idx="1">
                  <c:v>525.15659955257308</c:v>
                </c:pt>
                <c:pt idx="2">
                  <c:v>517.95839469808504</c:v>
                </c:pt>
                <c:pt idx="3">
                  <c:v>517.88467639593887</c:v>
                </c:pt>
                <c:pt idx="4">
                  <c:v>534.94230124119395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512.38235294117612</c:v>
                </c:pt>
                <c:pt idx="1">
                  <c:v>506.09374999999994</c:v>
                </c:pt>
                <c:pt idx="2">
                  <c:v>502.49056603773602</c:v>
                </c:pt>
                <c:pt idx="3">
                  <c:v>509.35007385524398</c:v>
                </c:pt>
                <c:pt idx="4">
                  <c:v>528.5224924156239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560.354969574037</c:v>
                </c:pt>
                <c:pt idx="1">
                  <c:v>549.02470741222396</c:v>
                </c:pt>
                <c:pt idx="2">
                  <c:v>529.33631142310094</c:v>
                </c:pt>
                <c:pt idx="3">
                  <c:v>522.93434663289008</c:v>
                </c:pt>
                <c:pt idx="4">
                  <c:v>527.07251383154994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559.68764568764595</c:v>
                </c:pt>
                <c:pt idx="1">
                  <c:v>543.52258852258899</c:v>
                </c:pt>
                <c:pt idx="2">
                  <c:v>534.89664082687295</c:v>
                </c:pt>
                <c:pt idx="3">
                  <c:v>525.77532597793413</c:v>
                </c:pt>
                <c:pt idx="4">
                  <c:v>521.77571495233724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23552"/>
        <c:axId val="609416888"/>
        <c:axId val="0"/>
      </c:bar3DChart>
      <c:catAx>
        <c:axId val="60942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0.27812794755114939"/>
              <c:y val="0.9196249535101919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16888"/>
        <c:crosses val="autoZero"/>
        <c:auto val="1"/>
        <c:lblAlgn val="ctr"/>
        <c:lblOffset val="100"/>
        <c:noMultiLvlLbl val="0"/>
      </c:catAx>
      <c:valAx>
        <c:axId val="60941688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2.0398465015703551E-2"/>
              <c:y val="0.3758780688200608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</a:t>
            </a:r>
            <a:r>
              <a:rPr lang="en-US" sz="1400" baseline="0" dirty="0" smtClean="0"/>
              <a:t> Math</a:t>
            </a:r>
            <a:endParaRPr lang="en-US" sz="1400" dirty="0"/>
          </a:p>
        </c:rich>
      </c:tx>
      <c:layout>
        <c:manualLayout>
          <c:xMode val="edge"/>
          <c:yMode val="edge"/>
          <c:x val="0.4452311971615498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75E5DA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460.52287581699301</c:v>
                </c:pt>
                <c:pt idx="1">
                  <c:v>437.90780141843999</c:v>
                </c:pt>
                <c:pt idx="2">
                  <c:v>423.80922693266808</c:v>
                </c:pt>
                <c:pt idx="3">
                  <c:v>412.06259426847697</c:v>
                </c:pt>
                <c:pt idx="4">
                  <c:v>418.39044547470297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475.46360917248296</c:v>
                </c:pt>
                <c:pt idx="1">
                  <c:v>459.10939691444605</c:v>
                </c:pt>
                <c:pt idx="2">
                  <c:v>454.25323650142099</c:v>
                </c:pt>
                <c:pt idx="3">
                  <c:v>457.576661496241</c:v>
                </c:pt>
                <c:pt idx="4">
                  <c:v>473.08772201970106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00359E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521.56957149735194</c:v>
                </c:pt>
                <c:pt idx="1">
                  <c:v>509.58240119313911</c:v>
                </c:pt>
                <c:pt idx="2">
                  <c:v>507.34904270986709</c:v>
                </c:pt>
                <c:pt idx="3">
                  <c:v>512.18212104386498</c:v>
                </c:pt>
                <c:pt idx="4">
                  <c:v>532.72936329229105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27080"/>
        <c:axId val="609426688"/>
        <c:axId val="0"/>
      </c:bar3DChart>
      <c:catAx>
        <c:axId val="609427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6688"/>
        <c:crosses val="autoZero"/>
        <c:auto val="1"/>
        <c:lblAlgn val="ctr"/>
        <c:lblOffset val="100"/>
        <c:noMultiLvlLbl val="0"/>
      </c:catAx>
      <c:valAx>
        <c:axId val="609426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GPA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7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</a:t>
            </a:r>
            <a:r>
              <a:rPr lang="en-US" sz="1400" baseline="0" dirty="0" smtClean="0"/>
              <a:t> Verbal</a:t>
            </a:r>
            <a:endParaRPr lang="en-US" sz="1400" dirty="0"/>
          </a:p>
        </c:rich>
      </c:tx>
      <c:layout>
        <c:manualLayout>
          <c:xMode val="edge"/>
          <c:yMode val="edge"/>
          <c:x val="0.47086876951780993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75E5DA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485.52287581699301</c:v>
                </c:pt>
                <c:pt idx="1">
                  <c:v>466.56028368794307</c:v>
                </c:pt>
                <c:pt idx="2">
                  <c:v>442.001246882793</c:v>
                </c:pt>
                <c:pt idx="3">
                  <c:v>425.99547511312198</c:v>
                </c:pt>
                <c:pt idx="4">
                  <c:v>430.870792178996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503.35992023928202</c:v>
                </c:pt>
                <c:pt idx="1">
                  <c:v>476.03085553997198</c:v>
                </c:pt>
                <c:pt idx="2">
                  <c:v>466.56772971266196</c:v>
                </c:pt>
                <c:pt idx="3">
                  <c:v>466.16348448687398</c:v>
                </c:pt>
                <c:pt idx="4">
                  <c:v>480.88194228979205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00359E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546.2879152623982</c:v>
                </c:pt>
                <c:pt idx="1">
                  <c:v>525.15659955257308</c:v>
                </c:pt>
                <c:pt idx="2">
                  <c:v>517.95839469808504</c:v>
                </c:pt>
                <c:pt idx="3">
                  <c:v>517.88467639593887</c:v>
                </c:pt>
                <c:pt idx="4">
                  <c:v>534.94230124119395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24336"/>
        <c:axId val="609424728"/>
        <c:axId val="0"/>
      </c:bar3DChart>
      <c:catAx>
        <c:axId val="609424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4728"/>
        <c:crosses val="autoZero"/>
        <c:auto val="1"/>
        <c:lblAlgn val="ctr"/>
        <c:lblOffset val="100"/>
        <c:noMultiLvlLbl val="0"/>
      </c:catAx>
      <c:valAx>
        <c:axId val="609424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GPA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46132820377976963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DFC9E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437.97202797202794</c:v>
                </c:pt>
                <c:pt idx="1">
                  <c:v>413.72881355932196</c:v>
                </c:pt>
                <c:pt idx="2">
                  <c:v>398.23788546255503</c:v>
                </c:pt>
                <c:pt idx="3">
                  <c:v>398.09929078014198</c:v>
                </c:pt>
                <c:pt idx="4">
                  <c:v>419.33906827406605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971997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459.71326164874608</c:v>
                </c:pt>
                <c:pt idx="1">
                  <c:v>445.94470046082898</c:v>
                </c:pt>
                <c:pt idx="2">
                  <c:v>433.35585585585608</c:v>
                </c:pt>
                <c:pt idx="3">
                  <c:v>442.60033444816094</c:v>
                </c:pt>
                <c:pt idx="4">
                  <c:v>467.28713511765199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499.11764705882405</c:v>
                </c:pt>
                <c:pt idx="1">
                  <c:v>486.66666666666708</c:v>
                </c:pt>
                <c:pt idx="2">
                  <c:v>496</c:v>
                </c:pt>
                <c:pt idx="3">
                  <c:v>489.29203539822987</c:v>
                </c:pt>
                <c:pt idx="4">
                  <c:v>522.71163143425883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20024"/>
        <c:axId val="609421200"/>
        <c:axId val="0"/>
      </c:bar3DChart>
      <c:catAx>
        <c:axId val="609420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1200"/>
        <c:crosses val="autoZero"/>
        <c:auto val="1"/>
        <c:lblAlgn val="ctr"/>
        <c:lblOffset val="100"/>
        <c:noMultiLvlLbl val="0"/>
      </c:catAx>
      <c:valAx>
        <c:axId val="609421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0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45808606723731687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DFC9E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454.33566433566403</c:v>
                </c:pt>
                <c:pt idx="1">
                  <c:v>433.64406779661005</c:v>
                </c:pt>
                <c:pt idx="2">
                  <c:v>421.71806167400905</c:v>
                </c:pt>
                <c:pt idx="3">
                  <c:v>413.67897727272697</c:v>
                </c:pt>
                <c:pt idx="4">
                  <c:v>433.25417979161597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971997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475.37634408602196</c:v>
                </c:pt>
                <c:pt idx="1">
                  <c:v>461.61290322580606</c:v>
                </c:pt>
                <c:pt idx="2">
                  <c:v>454.16666666666708</c:v>
                </c:pt>
                <c:pt idx="3">
                  <c:v>459.54849498327792</c:v>
                </c:pt>
                <c:pt idx="4">
                  <c:v>476.43619602134891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512.38235294117612</c:v>
                </c:pt>
                <c:pt idx="1">
                  <c:v>506.09374999999994</c:v>
                </c:pt>
                <c:pt idx="2">
                  <c:v>502.49056603773602</c:v>
                </c:pt>
                <c:pt idx="3">
                  <c:v>509.35007385524398</c:v>
                </c:pt>
                <c:pt idx="4">
                  <c:v>528.5224924156239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21984"/>
        <c:axId val="609425512"/>
        <c:axId val="0"/>
      </c:bar3DChart>
      <c:catAx>
        <c:axId val="609421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5512"/>
        <c:crosses val="autoZero"/>
        <c:auto val="1"/>
        <c:lblAlgn val="ctr"/>
        <c:lblOffset val="100"/>
        <c:noMultiLvlLbl val="0"/>
      </c:catAx>
      <c:valAx>
        <c:axId val="609425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9.4452773613193403E-2</c:v>
                </c:pt>
                <c:pt idx="1">
                  <c:v>0.15307803170681508</c:v>
                </c:pt>
                <c:pt idx="2">
                  <c:v>0.19442493415276613</c:v>
                </c:pt>
                <c:pt idx="3">
                  <c:v>0.23905823066476908</c:v>
                </c:pt>
                <c:pt idx="4">
                  <c:v>0.29180663064115708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7.2667217175887713E-2</c:v>
                </c:pt>
                <c:pt idx="1">
                  <c:v>0.16322314049586809</c:v>
                </c:pt>
                <c:pt idx="2">
                  <c:v>0.21764091858037612</c:v>
                </c:pt>
                <c:pt idx="3">
                  <c:v>0.235621854780733</c:v>
                </c:pt>
                <c:pt idx="4">
                  <c:v>0.25479855913465016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6.6589237320944614E-2</c:v>
                </c:pt>
                <c:pt idx="1">
                  <c:v>0.117333333333333</c:v>
                </c:pt>
                <c:pt idx="2">
                  <c:v>0.15870333384544522</c:v>
                </c:pt>
                <c:pt idx="3">
                  <c:v>0.20036155468514597</c:v>
                </c:pt>
                <c:pt idx="4">
                  <c:v>0.26824240758554302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7.0440656159536846E-2</c:v>
                </c:pt>
                <c:pt idx="1">
                  <c:v>0.15506677140612712</c:v>
                </c:pt>
                <c:pt idx="2">
                  <c:v>0.20944353815479416</c:v>
                </c:pt>
                <c:pt idx="3">
                  <c:v>0.25565610859728499</c:v>
                </c:pt>
                <c:pt idx="4">
                  <c:v>0.27520437874461118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8973480"/>
        <c:axId val="778975832"/>
        <c:axId val="0"/>
      </c:bar3DChart>
      <c:catAx>
        <c:axId val="778973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Art</a:t>
                </a:r>
                <a:r>
                  <a:rPr lang="en-US" sz="1200" baseline="0" dirty="0" smtClean="0"/>
                  <a:t> Credits Taken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867381160688262"/>
              <c:y val="0.93209945655639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75832"/>
        <c:crosses val="autoZero"/>
        <c:auto val="1"/>
        <c:lblAlgn val="ctr"/>
        <c:lblOffset val="100"/>
        <c:noMultiLvlLbl val="0"/>
      </c:catAx>
      <c:valAx>
        <c:axId val="7789758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8973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</a:t>
            </a:r>
            <a:r>
              <a:rPr lang="en-US" sz="1400" baseline="0" dirty="0" smtClean="0"/>
              <a:t> Math</a:t>
            </a:r>
            <a:endParaRPr lang="en-US" sz="1400" dirty="0"/>
          </a:p>
        </c:rich>
      </c:tx>
      <c:layout>
        <c:manualLayout>
          <c:xMode val="edge"/>
          <c:yMode val="edge"/>
          <c:x val="0.45926025613419874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462.46511627906989</c:v>
                </c:pt>
                <c:pt idx="1">
                  <c:v>442.13953488372107</c:v>
                </c:pt>
                <c:pt idx="2">
                  <c:v>424.53625632377697</c:v>
                </c:pt>
                <c:pt idx="3">
                  <c:v>415.15451664025397</c:v>
                </c:pt>
                <c:pt idx="4">
                  <c:v>417.61110718575605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483.80410022779</c:v>
                </c:pt>
                <c:pt idx="1">
                  <c:v>468.04627249357299</c:v>
                </c:pt>
                <c:pt idx="2">
                  <c:v>461.10021786492405</c:v>
                </c:pt>
                <c:pt idx="3">
                  <c:v>457.98991995256387</c:v>
                </c:pt>
                <c:pt idx="4">
                  <c:v>466.28292952048196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523.02938196555215</c:v>
                </c:pt>
                <c:pt idx="1">
                  <c:v>513.10793237971404</c:v>
                </c:pt>
                <c:pt idx="2">
                  <c:v>503.98851308232287</c:v>
                </c:pt>
                <c:pt idx="3">
                  <c:v>506.07007176023592</c:v>
                </c:pt>
                <c:pt idx="4">
                  <c:v>524.69362538612711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27864"/>
        <c:axId val="609426296"/>
        <c:axId val="0"/>
      </c:bar3DChart>
      <c:catAx>
        <c:axId val="609427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</a:t>
                </a:r>
                <a:r>
                  <a:rPr lang="en-US" sz="1200" b="0" i="1" baseline="0" dirty="0" smtClean="0"/>
                  <a:t>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6296"/>
        <c:crosses val="autoZero"/>
        <c:auto val="1"/>
        <c:lblAlgn val="ctr"/>
        <c:lblOffset val="100"/>
        <c:noMultiLvlLbl val="0"/>
      </c:catAx>
      <c:valAx>
        <c:axId val="609426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7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</a:t>
            </a:r>
            <a:r>
              <a:rPr lang="en-US" sz="1400" baseline="0" dirty="0" smtClean="0"/>
              <a:t> Verbal</a:t>
            </a:r>
            <a:endParaRPr lang="en-US" sz="1400" dirty="0"/>
          </a:p>
        </c:rich>
      </c:tx>
      <c:layout>
        <c:manualLayout>
          <c:xMode val="edge"/>
          <c:yMode val="edge"/>
          <c:x val="0.45926025613419874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496.232558139535</c:v>
                </c:pt>
                <c:pt idx="1">
                  <c:v>473.58139534883691</c:v>
                </c:pt>
                <c:pt idx="2">
                  <c:v>455.75042158515998</c:v>
                </c:pt>
                <c:pt idx="3">
                  <c:v>436.14500792393005</c:v>
                </c:pt>
                <c:pt idx="4">
                  <c:v>429.28425068889999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524.41913439635505</c:v>
                </c:pt>
                <c:pt idx="1">
                  <c:v>495.39845758354801</c:v>
                </c:pt>
                <c:pt idx="2">
                  <c:v>487.76688453158999</c:v>
                </c:pt>
                <c:pt idx="3">
                  <c:v>478.33086273347203</c:v>
                </c:pt>
                <c:pt idx="4">
                  <c:v>472.81162352292102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560.354969574037</c:v>
                </c:pt>
                <c:pt idx="1">
                  <c:v>549.02470741222396</c:v>
                </c:pt>
                <c:pt idx="2">
                  <c:v>529.33631142310094</c:v>
                </c:pt>
                <c:pt idx="3">
                  <c:v>522.93434663289008</c:v>
                </c:pt>
                <c:pt idx="4">
                  <c:v>527.07251383154994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28256"/>
        <c:axId val="609420416"/>
        <c:axId val="0"/>
      </c:bar3DChart>
      <c:catAx>
        <c:axId val="609428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</a:t>
                </a:r>
                <a:r>
                  <a:rPr lang="en-US" sz="1200" b="0" i="1" baseline="0" dirty="0" smtClean="0"/>
                  <a:t>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0416"/>
        <c:crosses val="autoZero"/>
        <c:auto val="1"/>
        <c:lblAlgn val="ctr"/>
        <c:lblOffset val="100"/>
        <c:noMultiLvlLbl val="0"/>
      </c:catAx>
      <c:valAx>
        <c:axId val="609420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45513649941694229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456.0978147762749</c:v>
                </c:pt>
                <c:pt idx="1">
                  <c:v>431.75</c:v>
                </c:pt>
                <c:pt idx="2">
                  <c:v>417.17180616740097</c:v>
                </c:pt>
                <c:pt idx="3">
                  <c:v>408.58072146658793</c:v>
                </c:pt>
                <c:pt idx="4">
                  <c:v>417.37393865881103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506.31089217296108</c:v>
                </c:pt>
                <c:pt idx="1">
                  <c:v>477.06635622817191</c:v>
                </c:pt>
                <c:pt idx="2">
                  <c:v>468.02614379085003</c:v>
                </c:pt>
                <c:pt idx="3">
                  <c:v>457.85584179026807</c:v>
                </c:pt>
                <c:pt idx="4">
                  <c:v>462.18808144170993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547.05446069082393</c:v>
                </c:pt>
                <c:pt idx="1">
                  <c:v>527.89987789987811</c:v>
                </c:pt>
                <c:pt idx="2">
                  <c:v>518.48902281532492</c:v>
                </c:pt>
                <c:pt idx="3">
                  <c:v>512.98154093097901</c:v>
                </c:pt>
                <c:pt idx="4">
                  <c:v>519.05422068184089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16104"/>
        <c:axId val="609417672"/>
        <c:axId val="0"/>
      </c:bar3DChart>
      <c:catAx>
        <c:axId val="609416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17672"/>
        <c:crosses val="autoZero"/>
        <c:auto val="1"/>
        <c:lblAlgn val="ctr"/>
        <c:lblOffset val="100"/>
        <c:noMultiLvlLbl val="0"/>
      </c:catAx>
      <c:valAx>
        <c:axId val="609417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16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45513649941694234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477.6586888657651</c:v>
                </c:pt>
                <c:pt idx="1">
                  <c:v>451.55882352941205</c:v>
                </c:pt>
                <c:pt idx="2">
                  <c:v>436.34920634920604</c:v>
                </c:pt>
                <c:pt idx="3">
                  <c:v>423.45846881466201</c:v>
                </c:pt>
                <c:pt idx="4">
                  <c:v>429.88996707676307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521.06732348111689</c:v>
                </c:pt>
                <c:pt idx="1">
                  <c:v>498.88242142025598</c:v>
                </c:pt>
                <c:pt idx="2">
                  <c:v>482.62745098039198</c:v>
                </c:pt>
                <c:pt idx="3">
                  <c:v>470.76502732240397</c:v>
                </c:pt>
                <c:pt idx="4">
                  <c:v>469.94470732096306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559.68764568764595</c:v>
                </c:pt>
                <c:pt idx="1">
                  <c:v>543.52258852258899</c:v>
                </c:pt>
                <c:pt idx="2">
                  <c:v>534.89664082687295</c:v>
                </c:pt>
                <c:pt idx="3">
                  <c:v>525.77532597793413</c:v>
                </c:pt>
                <c:pt idx="4">
                  <c:v>521.77571495233724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9418456"/>
        <c:axId val="609421592"/>
        <c:axId val="0"/>
      </c:bar3DChart>
      <c:catAx>
        <c:axId val="609418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21592"/>
        <c:crosses val="autoZero"/>
        <c:auto val="1"/>
        <c:lblAlgn val="ctr"/>
        <c:lblOffset val="100"/>
        <c:noMultiLvlLbl val="0"/>
      </c:catAx>
      <c:valAx>
        <c:axId val="609421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18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52586322217535308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084E-2"/>
          <c:w val="0.7359749123140461"/>
          <c:h val="0.810985482698404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466.623376623377</c:v>
                </c:pt>
                <c:pt idx="1">
                  <c:v>452.27876106194697</c:v>
                </c:pt>
                <c:pt idx="2">
                  <c:v>436.41896220371598</c:v>
                </c:pt>
                <c:pt idx="3">
                  <c:v>423.5732899022799</c:v>
                </c:pt>
                <c:pt idx="4">
                  <c:v>425.67881153762698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460.52287581699301</c:v>
                </c:pt>
                <c:pt idx="1">
                  <c:v>437.90780141843999</c:v>
                </c:pt>
                <c:pt idx="2">
                  <c:v>423.80922693266808</c:v>
                </c:pt>
                <c:pt idx="3">
                  <c:v>412.06259426847697</c:v>
                </c:pt>
                <c:pt idx="4">
                  <c:v>418.39044547470297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19240"/>
        <c:axId val="609432176"/>
        <c:axId val="0"/>
      </c:bar3DChart>
      <c:catAx>
        <c:axId val="609419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2176"/>
        <c:crosses val="autoZero"/>
        <c:auto val="1"/>
        <c:lblAlgn val="ctr"/>
        <c:lblOffset val="100"/>
        <c:noMultiLvlLbl val="0"/>
      </c:catAx>
      <c:valAx>
        <c:axId val="609432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8.2827293072740893E-2"/>
              <c:y val="0.3854085739282591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19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52586322217535308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19E-2"/>
          <c:w val="0.73597491231404655"/>
          <c:h val="0.810985482698405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483.89610389610391</c:v>
                </c:pt>
                <c:pt idx="1">
                  <c:v>460.02212389380497</c:v>
                </c:pt>
                <c:pt idx="2">
                  <c:v>438.334401024984</c:v>
                </c:pt>
                <c:pt idx="3">
                  <c:v>424.00619094167484</c:v>
                </c:pt>
                <c:pt idx="4">
                  <c:v>428.04468062032316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485.52287581699301</c:v>
                </c:pt>
                <c:pt idx="1">
                  <c:v>466.56028368794307</c:v>
                </c:pt>
                <c:pt idx="2">
                  <c:v>442.001246882793</c:v>
                </c:pt>
                <c:pt idx="3">
                  <c:v>425.99547511312198</c:v>
                </c:pt>
                <c:pt idx="4">
                  <c:v>430.870792178996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33352"/>
        <c:axId val="609440016"/>
        <c:axId val="0"/>
      </c:bar3DChart>
      <c:catAx>
        <c:axId val="609433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0016"/>
        <c:crosses val="autoZero"/>
        <c:auto val="1"/>
        <c:lblAlgn val="ctr"/>
        <c:lblOffset val="100"/>
        <c:noMultiLvlLbl val="0"/>
      </c:catAx>
      <c:valAx>
        <c:axId val="609440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8.2827293072740893E-2"/>
              <c:y val="0.385408573928259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3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52586322217535308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19E-2"/>
          <c:w val="0.73597491231404655"/>
          <c:h val="0.810985482698405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497.99549549549494</c:v>
                </c:pt>
                <c:pt idx="1">
                  <c:v>476.19765494137397</c:v>
                </c:pt>
                <c:pt idx="2">
                  <c:v>474.805378627035</c:v>
                </c:pt>
                <c:pt idx="3">
                  <c:v>467.27111636148788</c:v>
                </c:pt>
                <c:pt idx="4">
                  <c:v>480.53858361436204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475.46360917248296</c:v>
                </c:pt>
                <c:pt idx="1">
                  <c:v>459.10939691444605</c:v>
                </c:pt>
                <c:pt idx="2">
                  <c:v>454.25323650142099</c:v>
                </c:pt>
                <c:pt idx="3">
                  <c:v>457.576661496241</c:v>
                </c:pt>
                <c:pt idx="4">
                  <c:v>473.08772201970106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32568"/>
        <c:axId val="609438840"/>
        <c:axId val="0"/>
      </c:bar3DChart>
      <c:catAx>
        <c:axId val="609432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8840"/>
        <c:crosses val="autoZero"/>
        <c:auto val="1"/>
        <c:lblAlgn val="ctr"/>
        <c:lblOffset val="100"/>
        <c:noMultiLvlLbl val="0"/>
      </c:catAx>
      <c:valAx>
        <c:axId val="609438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8.2827293072740893E-2"/>
              <c:y val="0.385408573928259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2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52586322217535308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39E-2"/>
          <c:w val="0.73597491231404699"/>
          <c:h val="0.810985482698405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511.84684684684703</c:v>
                </c:pt>
                <c:pt idx="1">
                  <c:v>483.38912133891205</c:v>
                </c:pt>
                <c:pt idx="2">
                  <c:v>475.25999292536306</c:v>
                </c:pt>
                <c:pt idx="3">
                  <c:v>464.09450679267593</c:v>
                </c:pt>
                <c:pt idx="4">
                  <c:v>477.858559809562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503.35992023928202</c:v>
                </c:pt>
                <c:pt idx="1">
                  <c:v>476.03085553997198</c:v>
                </c:pt>
                <c:pt idx="2">
                  <c:v>466.56772971266196</c:v>
                </c:pt>
                <c:pt idx="3">
                  <c:v>466.16348448687398</c:v>
                </c:pt>
                <c:pt idx="4">
                  <c:v>480.88194228979205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39624"/>
        <c:axId val="609434920"/>
        <c:axId val="0"/>
      </c:bar3DChart>
      <c:catAx>
        <c:axId val="609439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4920"/>
        <c:crosses val="autoZero"/>
        <c:auto val="1"/>
        <c:lblAlgn val="ctr"/>
        <c:lblOffset val="100"/>
        <c:noMultiLvlLbl val="0"/>
      </c:catAx>
      <c:valAx>
        <c:axId val="609434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8.2827293072740893E-2"/>
              <c:y val="0.3854085739282598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9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Math</a:t>
            </a:r>
            <a:endParaRPr lang="en-US" sz="1400" dirty="0"/>
          </a:p>
        </c:rich>
      </c:tx>
      <c:layout>
        <c:manualLayout>
          <c:xMode val="edge"/>
          <c:yMode val="edge"/>
          <c:x val="0.52586322217535308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39E-2"/>
          <c:w val="0.73597491231404699"/>
          <c:h val="0.810985482698405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527.19738824711226</c:v>
                </c:pt>
                <c:pt idx="1">
                  <c:v>517.81003584229393</c:v>
                </c:pt>
                <c:pt idx="2">
                  <c:v>516.2870486797201</c:v>
                </c:pt>
                <c:pt idx="3">
                  <c:v>520.07070230960915</c:v>
                </c:pt>
                <c:pt idx="4">
                  <c:v>536.62800331400194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521.56957149735194</c:v>
                </c:pt>
                <c:pt idx="1">
                  <c:v>509.58240119313911</c:v>
                </c:pt>
                <c:pt idx="2">
                  <c:v>507.34904270986709</c:v>
                </c:pt>
                <c:pt idx="3">
                  <c:v>512.18212104386498</c:v>
                </c:pt>
                <c:pt idx="4">
                  <c:v>532.72936329229105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30216"/>
        <c:axId val="609430608"/>
        <c:axId val="0"/>
      </c:bar3DChart>
      <c:catAx>
        <c:axId val="609430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0608"/>
        <c:crosses val="autoZero"/>
        <c:auto val="1"/>
        <c:lblAlgn val="ctr"/>
        <c:lblOffset val="100"/>
        <c:noMultiLvlLbl val="0"/>
      </c:catAx>
      <c:valAx>
        <c:axId val="609430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8.2827293072740893E-2"/>
              <c:y val="0.3854085739282598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0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SAT Verbal</a:t>
            </a:r>
            <a:endParaRPr lang="en-US" sz="1400" dirty="0"/>
          </a:p>
        </c:rich>
      </c:tx>
      <c:layout>
        <c:manualLayout>
          <c:xMode val="edge"/>
          <c:yMode val="edge"/>
          <c:x val="0.52586322217535308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897"/>
          <c:y val="5.3302554955144167E-2"/>
          <c:w val="0.73597491231404744"/>
          <c:h val="0.8109854826984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546.23807132094407</c:v>
                </c:pt>
                <c:pt idx="1">
                  <c:v>525.75985663082395</c:v>
                </c:pt>
                <c:pt idx="2">
                  <c:v>518.32764505119496</c:v>
                </c:pt>
                <c:pt idx="3">
                  <c:v>514.52396983571191</c:v>
                </c:pt>
                <c:pt idx="4">
                  <c:v>530.78755242582702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2013-14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546.2879152623982</c:v>
                </c:pt>
                <c:pt idx="1">
                  <c:v>525.15659955257308</c:v>
                </c:pt>
                <c:pt idx="2">
                  <c:v>517.95839469808504</c:v>
                </c:pt>
                <c:pt idx="3">
                  <c:v>517.88467639593887</c:v>
                </c:pt>
                <c:pt idx="4">
                  <c:v>534.94230124119395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9433744"/>
        <c:axId val="609440408"/>
        <c:axId val="0"/>
      </c:bar3DChart>
      <c:catAx>
        <c:axId val="609433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 dirty="0" smtClean="0"/>
                  <a:t>Art Credits Taken</a:t>
                </a:r>
                <a:endParaRPr lang="en-US" sz="1200" b="0" i="1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40408"/>
        <c:crosses val="autoZero"/>
        <c:auto val="1"/>
        <c:lblAlgn val="ctr"/>
        <c:lblOffset val="100"/>
        <c:noMultiLvlLbl val="0"/>
      </c:catAx>
      <c:valAx>
        <c:axId val="609440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i="1" dirty="0" smtClean="0"/>
                  <a:t>Mean Score</a:t>
                </a:r>
                <a:endParaRPr lang="en-US" sz="1200" b="0" i="1" dirty="0"/>
              </a:p>
            </c:rich>
          </c:tx>
          <c:layout>
            <c:manualLayout>
              <c:xMode val="edge"/>
              <c:yMode val="edge"/>
              <c:x val="8.2827293072740893E-2"/>
              <c:y val="0.3854085739282601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43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46688-93EB-4649-B9A7-429CB9DCC9A6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E1D4C-1C34-49AC-92E9-B90590C5D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6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Circles on separate slide,</a:t>
            </a:r>
            <a:r>
              <a:rPr lang="en-US" baseline="0" dirty="0" smtClean="0"/>
              <a:t> one for each discipline.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3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52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3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64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75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65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5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82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44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1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32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9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Circles on separate slide,</a:t>
            </a:r>
            <a:r>
              <a:rPr lang="en-US" baseline="0" dirty="0" smtClean="0"/>
              <a:t> one for each discipline.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Circles on separate slide,</a:t>
            </a:r>
            <a:r>
              <a:rPr lang="en-US" baseline="0" dirty="0" smtClean="0"/>
              <a:t> one for each discipline.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1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Circles on separate slide,</a:t>
            </a:r>
            <a:r>
              <a:rPr lang="en-US" baseline="0" dirty="0" smtClean="0"/>
              <a:t> one for each discipline.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3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E26-19D0-4905-AAA8-B316118BFFB7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EC6-4DD0-4770-9F51-ADF0CC07E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5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E26-19D0-4905-AAA8-B316118BFFB7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EC6-4DD0-4770-9F51-ADF0CC07E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2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E26-19D0-4905-AAA8-B316118BFFB7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EC6-4DD0-4770-9F51-ADF0CC07E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1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E26-19D0-4905-AAA8-B316118BFFB7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EC6-4DD0-4770-9F51-ADF0CC07E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E26-19D0-4905-AAA8-B316118BFFB7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EC6-4DD0-4770-9F51-ADF0CC07E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2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E26-19D0-4905-AAA8-B316118BFFB7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EC6-4DD0-4770-9F51-ADF0CC07E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E26-19D0-4905-AAA8-B316118BFFB7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EC6-4DD0-4770-9F51-ADF0CC07E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8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E26-19D0-4905-AAA8-B316118BFFB7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EC6-4DD0-4770-9F51-ADF0CC07E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E26-19D0-4905-AAA8-B316118BFFB7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EC6-4DD0-4770-9F51-ADF0CC07E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6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E26-19D0-4905-AAA8-B316118BFFB7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EC6-4DD0-4770-9F51-ADF0CC07E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E26-19D0-4905-AAA8-B316118BFFB7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EC6-4DD0-4770-9F51-ADF0CC07E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0E26-19D0-4905-AAA8-B316118BFFB7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9EC6-4DD0-4770-9F51-ADF0CC07E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1.xml"/><Relationship Id="rId13" Type="http://schemas.openxmlformats.org/officeDocument/2006/relationships/chart" Target="../charts/chart46.xml"/><Relationship Id="rId3" Type="http://schemas.openxmlformats.org/officeDocument/2006/relationships/chart" Target="../charts/chart36.xml"/><Relationship Id="rId7" Type="http://schemas.openxmlformats.org/officeDocument/2006/relationships/chart" Target="../charts/chart40.xml"/><Relationship Id="rId12" Type="http://schemas.openxmlformats.org/officeDocument/2006/relationships/chart" Target="../charts/chart4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9.xml"/><Relationship Id="rId11" Type="http://schemas.openxmlformats.org/officeDocument/2006/relationships/chart" Target="../charts/chart44.xml"/><Relationship Id="rId5" Type="http://schemas.openxmlformats.org/officeDocument/2006/relationships/chart" Target="../charts/chart38.xml"/><Relationship Id="rId10" Type="http://schemas.openxmlformats.org/officeDocument/2006/relationships/chart" Target="../charts/chart43.xml"/><Relationship Id="rId4" Type="http://schemas.openxmlformats.org/officeDocument/2006/relationships/chart" Target="../charts/chart37.xml"/><Relationship Id="rId9" Type="http://schemas.openxmlformats.org/officeDocument/2006/relationships/chart" Target="../charts/chart4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2.xml"/><Relationship Id="rId3" Type="http://schemas.openxmlformats.org/officeDocument/2006/relationships/chart" Target="../charts/chart47.xml"/><Relationship Id="rId7" Type="http://schemas.openxmlformats.org/officeDocument/2006/relationships/chart" Target="../charts/chart51.xml"/><Relationship Id="rId12" Type="http://schemas.openxmlformats.org/officeDocument/2006/relationships/chart" Target="../charts/chart5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0.xml"/><Relationship Id="rId11" Type="http://schemas.openxmlformats.org/officeDocument/2006/relationships/chart" Target="../charts/chart55.xml"/><Relationship Id="rId5" Type="http://schemas.openxmlformats.org/officeDocument/2006/relationships/chart" Target="../charts/chart49.xml"/><Relationship Id="rId10" Type="http://schemas.openxmlformats.org/officeDocument/2006/relationships/chart" Target="../charts/chart54.xml"/><Relationship Id="rId4" Type="http://schemas.openxmlformats.org/officeDocument/2006/relationships/chart" Target="../charts/chart48.xml"/><Relationship Id="rId9" Type="http://schemas.openxmlformats.org/officeDocument/2006/relationships/chart" Target="../charts/chart5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2.xml"/><Relationship Id="rId3" Type="http://schemas.openxmlformats.org/officeDocument/2006/relationships/chart" Target="../charts/chart57.xml"/><Relationship Id="rId7" Type="http://schemas.openxmlformats.org/officeDocument/2006/relationships/chart" Target="../charts/chart61.xml"/><Relationship Id="rId12" Type="http://schemas.openxmlformats.org/officeDocument/2006/relationships/chart" Target="../charts/chart6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0.xml"/><Relationship Id="rId11" Type="http://schemas.openxmlformats.org/officeDocument/2006/relationships/chart" Target="../charts/chart65.xml"/><Relationship Id="rId5" Type="http://schemas.openxmlformats.org/officeDocument/2006/relationships/chart" Target="../charts/chart59.xml"/><Relationship Id="rId10" Type="http://schemas.openxmlformats.org/officeDocument/2006/relationships/chart" Target="../charts/chart64.xml"/><Relationship Id="rId4" Type="http://schemas.openxmlformats.org/officeDocument/2006/relationships/chart" Target="../charts/chart58.xml"/><Relationship Id="rId9" Type="http://schemas.openxmlformats.org/officeDocument/2006/relationships/chart" Target="../charts/chart6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2.xml"/><Relationship Id="rId3" Type="http://schemas.openxmlformats.org/officeDocument/2006/relationships/chart" Target="../charts/chart67.xml"/><Relationship Id="rId7" Type="http://schemas.openxmlformats.org/officeDocument/2006/relationships/chart" Target="../charts/chart71.xml"/><Relationship Id="rId12" Type="http://schemas.openxmlformats.org/officeDocument/2006/relationships/chart" Target="../charts/chart7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0.xml"/><Relationship Id="rId11" Type="http://schemas.openxmlformats.org/officeDocument/2006/relationships/chart" Target="../charts/chart75.xml"/><Relationship Id="rId5" Type="http://schemas.openxmlformats.org/officeDocument/2006/relationships/chart" Target="../charts/chart69.xml"/><Relationship Id="rId10" Type="http://schemas.openxmlformats.org/officeDocument/2006/relationships/chart" Target="../charts/chart74.xml"/><Relationship Id="rId4" Type="http://schemas.openxmlformats.org/officeDocument/2006/relationships/chart" Target="../charts/chart68.xml"/><Relationship Id="rId9" Type="http://schemas.openxmlformats.org/officeDocument/2006/relationships/chart" Target="../charts/chart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2.xml"/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4.xml"/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2.xml"/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5.xml"/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4.xml"/><Relationship Id="rId2" Type="http://schemas.openxmlformats.org/officeDocument/2006/relationships/chart" Target="../charts/chart1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0.xml"/><Relationship Id="rId2" Type="http://schemas.openxmlformats.org/officeDocument/2006/relationships/chart" Target="../charts/chart15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3.xml"/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5.xml"/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opoutprevention.org/family-student-resources/top-5-reasons-stay-schoo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22432"/>
            <a:ext cx="8204482" cy="11620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Cohort Study of Arts Participation and </a:t>
            </a:r>
            <a:br>
              <a:rPr lang="en-US" sz="2800" dirty="0" smtClean="0"/>
            </a:br>
            <a:r>
              <a:rPr lang="en-US" sz="2800" dirty="0" smtClean="0"/>
              <a:t>Academic Performance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66" y="2370948"/>
            <a:ext cx="4206913" cy="329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50274" y="497128"/>
            <a:ext cx="6172200" cy="48306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>
                <a:latin typeface="+mj-lt"/>
                <a:ea typeface="+mj-ea"/>
                <a:cs typeface="+mj-cs"/>
              </a:rPr>
              <a:t>Comparative GPA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9015" y="1051629"/>
            <a:ext cx="689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Mean GPA For Students On Free/Reduced Price Lunch vs. Not Free and Reduced Lunch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86860874"/>
              </p:ext>
            </p:extLst>
          </p:nvPr>
        </p:nvGraphicFramePr>
        <p:xfrm>
          <a:off x="241351" y="1833582"/>
          <a:ext cx="4330649" cy="211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85900" y="1672642"/>
            <a:ext cx="9023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Visual Art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884547114"/>
              </p:ext>
            </p:extLst>
          </p:nvPr>
        </p:nvGraphicFramePr>
        <p:xfrm>
          <a:off x="4737007" y="1789227"/>
          <a:ext cx="4406993" cy="205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94948" y="1606568"/>
            <a:ext cx="9023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Dance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69859130"/>
              </p:ext>
            </p:extLst>
          </p:nvPr>
        </p:nvGraphicFramePr>
        <p:xfrm>
          <a:off x="70079" y="4012442"/>
          <a:ext cx="4501921" cy="213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85900" y="4009384"/>
            <a:ext cx="9023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Theatre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846750647"/>
              </p:ext>
            </p:extLst>
          </p:nvPr>
        </p:nvGraphicFramePr>
        <p:xfrm>
          <a:off x="4502231" y="3979380"/>
          <a:ext cx="4538620" cy="216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75826" y="3886230"/>
            <a:ext cx="9023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6648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272892004"/>
              </p:ext>
            </p:extLst>
          </p:nvPr>
        </p:nvGraphicFramePr>
        <p:xfrm>
          <a:off x="377335" y="1117692"/>
          <a:ext cx="8413079" cy="193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249624988"/>
              </p:ext>
            </p:extLst>
          </p:nvPr>
        </p:nvGraphicFramePr>
        <p:xfrm>
          <a:off x="513946" y="3146351"/>
          <a:ext cx="3861010" cy="371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85900" y="214301"/>
            <a:ext cx="6172200" cy="5890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>
                <a:latin typeface="+mj-lt"/>
                <a:ea typeface="+mj-ea"/>
                <a:cs typeface="+mj-cs"/>
              </a:rPr>
              <a:t>12</a:t>
            </a:r>
            <a:r>
              <a:rPr lang="en-US" sz="3300" b="1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3300" b="1" dirty="0">
                <a:latin typeface="+mj-lt"/>
                <a:ea typeface="+mj-ea"/>
                <a:cs typeface="+mj-cs"/>
              </a:rPr>
              <a:t> Grade Arts 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5900" y="779105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Students Taking Arts Credits By Race: </a:t>
            </a:r>
            <a:r>
              <a:rPr lang="en-US" sz="1200" b="1" i="1" dirty="0"/>
              <a:t>Black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0279" y="3177428"/>
            <a:ext cx="2180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Statewide Cumulative GPA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349505074"/>
              </p:ext>
            </p:extLst>
          </p:nvPr>
        </p:nvGraphicFramePr>
        <p:xfrm>
          <a:off x="4757167" y="3317407"/>
          <a:ext cx="3861010" cy="327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692361" y="3121223"/>
            <a:ext cx="2520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Statewide </a:t>
            </a:r>
            <a:r>
              <a:rPr lang="en-US" sz="1400" b="1" dirty="0" smtClean="0"/>
              <a:t>Bright Futures GPA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914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622532697"/>
              </p:ext>
            </p:extLst>
          </p:nvPr>
        </p:nvGraphicFramePr>
        <p:xfrm>
          <a:off x="525822" y="3040083"/>
          <a:ext cx="3861010" cy="355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85900" y="214301"/>
            <a:ext cx="6172200" cy="5890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>
                <a:latin typeface="+mj-lt"/>
                <a:ea typeface="+mj-ea"/>
                <a:cs typeface="+mj-cs"/>
              </a:rPr>
              <a:t>12</a:t>
            </a:r>
            <a:r>
              <a:rPr lang="en-US" sz="3300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3300" dirty="0">
                <a:latin typeface="+mj-lt"/>
                <a:ea typeface="+mj-ea"/>
                <a:cs typeface="+mj-cs"/>
              </a:rPr>
              <a:t> Grade Arts 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5900" y="779105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Students Taking Arts Credits By Race: </a:t>
            </a:r>
            <a:r>
              <a:rPr lang="en-US" sz="1200" b="1" i="1" dirty="0" smtClean="0"/>
              <a:t>Hispanic</a:t>
            </a:r>
            <a:endParaRPr lang="en-US" sz="1200" b="1" i="1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6329423"/>
              </p:ext>
            </p:extLst>
          </p:nvPr>
        </p:nvGraphicFramePr>
        <p:xfrm>
          <a:off x="365460" y="1188943"/>
          <a:ext cx="8413079" cy="193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85900" y="3201179"/>
            <a:ext cx="2180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Statewide Cumulative GPA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605850590"/>
              </p:ext>
            </p:extLst>
          </p:nvPr>
        </p:nvGraphicFramePr>
        <p:xfrm>
          <a:off x="4769043" y="2996773"/>
          <a:ext cx="3861010" cy="327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632984" y="3121223"/>
            <a:ext cx="2520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Statewide </a:t>
            </a:r>
            <a:r>
              <a:rPr lang="en-US" sz="1400" b="1" dirty="0" smtClean="0"/>
              <a:t>Bright Futures GPA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555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614751662"/>
              </p:ext>
            </p:extLst>
          </p:nvPr>
        </p:nvGraphicFramePr>
        <p:xfrm>
          <a:off x="549572" y="3008648"/>
          <a:ext cx="3861010" cy="327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85900" y="214301"/>
            <a:ext cx="6172200" cy="5890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>
                <a:latin typeface="+mj-lt"/>
                <a:ea typeface="+mj-ea"/>
                <a:cs typeface="+mj-cs"/>
              </a:rPr>
              <a:t>12</a:t>
            </a:r>
            <a:r>
              <a:rPr lang="en-US" sz="3300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3300" dirty="0">
                <a:latin typeface="+mj-lt"/>
                <a:ea typeface="+mj-ea"/>
                <a:cs typeface="+mj-cs"/>
              </a:rPr>
              <a:t> Grade Arts 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5900" y="779105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Students Taking Arts Credits By Race: </a:t>
            </a:r>
            <a:r>
              <a:rPr lang="en-US" sz="1200" b="1" i="1" dirty="0" smtClean="0"/>
              <a:t>White</a:t>
            </a:r>
            <a:endParaRPr lang="en-US" sz="1200" b="1" i="1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07707486"/>
              </p:ext>
            </p:extLst>
          </p:nvPr>
        </p:nvGraphicFramePr>
        <p:xfrm>
          <a:off x="365460" y="1188943"/>
          <a:ext cx="8413079" cy="193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01504" y="3023049"/>
            <a:ext cx="2180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Statewide Cumulative GPA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805468743"/>
              </p:ext>
            </p:extLst>
          </p:nvPr>
        </p:nvGraphicFramePr>
        <p:xfrm>
          <a:off x="4721541" y="3020524"/>
          <a:ext cx="3861010" cy="327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27598" y="2990595"/>
            <a:ext cx="2520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Statewide </a:t>
            </a:r>
            <a:r>
              <a:rPr lang="en-US" sz="1400" b="1" dirty="0" smtClean="0"/>
              <a:t>Bright Futures GPA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4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Cumulative GPA: Visual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GPA </a:t>
            </a:r>
            <a:r>
              <a:rPr lang="en-US" sz="1400" b="1" dirty="0" smtClean="0"/>
              <a:t>By Race </a:t>
            </a:r>
            <a:r>
              <a:rPr lang="en-US" sz="1400" dirty="0" smtClean="0"/>
              <a:t>for Students Taking Visual Art Credits: 2013-2014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32489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60941268"/>
              </p:ext>
            </p:extLst>
          </p:nvPr>
        </p:nvGraphicFramePr>
        <p:xfrm>
          <a:off x="457200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1396130"/>
              </p:ext>
            </p:extLst>
          </p:nvPr>
        </p:nvGraphicFramePr>
        <p:xfrm>
          <a:off x="5269727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2042" y="1812459"/>
            <a:ext cx="2907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Statewide Cumulative GPA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32377" y="1831747"/>
            <a:ext cx="2907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Bright Futures GPA</a:t>
            </a:r>
            <a:endParaRPr lang="en-US" sz="1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3923499" y="5889551"/>
            <a:ext cx="2446234" cy="226787"/>
            <a:chOff x="3788724" y="6176217"/>
            <a:chExt cx="2446234" cy="226787"/>
          </a:xfrm>
        </p:grpSpPr>
        <p:sp>
          <p:nvSpPr>
            <p:cNvPr id="21" name="Rectangle 20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rgbClr val="75E5D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9890" y="6187560"/>
              <a:ext cx="552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25624" y="6187560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3680038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6808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Cumulative GPA: Dance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GPA </a:t>
            </a:r>
            <a:r>
              <a:rPr lang="en-US" sz="1400" b="1" dirty="0" smtClean="0"/>
              <a:t>By Race </a:t>
            </a:r>
            <a:r>
              <a:rPr lang="en-US" sz="1400" dirty="0" smtClean="0"/>
              <a:t>for Students Taking </a:t>
            </a:r>
            <a:r>
              <a:rPr lang="en-US" sz="1400" dirty="0" smtClean="0"/>
              <a:t>Dance Credits</a:t>
            </a:r>
            <a:r>
              <a:rPr lang="en-US" sz="1400" dirty="0" smtClean="0"/>
              <a:t>: 2013-2014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32489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4010512"/>
              </p:ext>
            </p:extLst>
          </p:nvPr>
        </p:nvGraphicFramePr>
        <p:xfrm>
          <a:off x="457200" y="1973091"/>
          <a:ext cx="3647088" cy="423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64112025"/>
              </p:ext>
            </p:extLst>
          </p:nvPr>
        </p:nvGraphicFramePr>
        <p:xfrm>
          <a:off x="5269727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51370" y="1790560"/>
            <a:ext cx="2251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Statewide Cumulative GPA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46218" y="1778685"/>
            <a:ext cx="2907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Bright Futures GPA</a:t>
            </a:r>
            <a:endParaRPr lang="en-US" sz="1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3923499" y="5889551"/>
            <a:ext cx="2446234" cy="226787"/>
            <a:chOff x="3788724" y="6176217"/>
            <a:chExt cx="2446234" cy="226787"/>
          </a:xfrm>
        </p:grpSpPr>
        <p:sp>
          <p:nvSpPr>
            <p:cNvPr id="21" name="Rectangle 20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9890" y="6187560"/>
              <a:ext cx="552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25624" y="6187560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3680038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5693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Cumulative GPA: Theatre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GPA </a:t>
            </a:r>
            <a:r>
              <a:rPr lang="en-US" sz="1400" b="1" dirty="0" smtClean="0"/>
              <a:t>By Race </a:t>
            </a:r>
            <a:r>
              <a:rPr lang="en-US" sz="1400" dirty="0" smtClean="0"/>
              <a:t>for Students Taking </a:t>
            </a:r>
            <a:r>
              <a:rPr lang="en-US" sz="1400" dirty="0" smtClean="0"/>
              <a:t>Theatre Credits</a:t>
            </a:r>
            <a:r>
              <a:rPr lang="en-US" sz="1400" dirty="0" smtClean="0"/>
              <a:t>: 2013-2014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32489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20500929"/>
              </p:ext>
            </p:extLst>
          </p:nvPr>
        </p:nvGraphicFramePr>
        <p:xfrm>
          <a:off x="457200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69257228"/>
              </p:ext>
            </p:extLst>
          </p:nvPr>
        </p:nvGraphicFramePr>
        <p:xfrm>
          <a:off x="5269727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17626" y="1778684"/>
            <a:ext cx="1726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Statewide Cumulative GPA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9340" y="1778685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Bright Futures GPA</a:t>
            </a:r>
            <a:endParaRPr lang="en-US" sz="10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3923499" y="5889551"/>
            <a:ext cx="2446234" cy="226787"/>
            <a:chOff x="3788724" y="6176217"/>
            <a:chExt cx="2446234" cy="226787"/>
          </a:xfrm>
        </p:grpSpPr>
        <p:sp>
          <p:nvSpPr>
            <p:cNvPr id="21" name="Rectangle 20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9890" y="6187560"/>
              <a:ext cx="552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25624" y="6187560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3680038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9979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Cumulative GPA: Music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GPA </a:t>
            </a:r>
            <a:r>
              <a:rPr lang="en-US" sz="1400" b="1" dirty="0" smtClean="0"/>
              <a:t>By Race </a:t>
            </a:r>
            <a:r>
              <a:rPr lang="en-US" sz="1400" dirty="0" smtClean="0"/>
              <a:t>for Students Taking </a:t>
            </a:r>
            <a:r>
              <a:rPr lang="en-US" sz="1400" dirty="0" smtClean="0"/>
              <a:t>Music Credits</a:t>
            </a:r>
            <a:r>
              <a:rPr lang="en-US" sz="1400" dirty="0" smtClean="0"/>
              <a:t>: 2010-2011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32489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63082055"/>
              </p:ext>
            </p:extLst>
          </p:nvPr>
        </p:nvGraphicFramePr>
        <p:xfrm>
          <a:off x="457200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27259344"/>
              </p:ext>
            </p:extLst>
          </p:nvPr>
        </p:nvGraphicFramePr>
        <p:xfrm>
          <a:off x="5269727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17626" y="1778684"/>
            <a:ext cx="1726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Statewide Cumulative GPA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9340" y="1778685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Bright Futures GPA</a:t>
            </a:r>
            <a:endParaRPr lang="en-US" sz="10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69675" y="6020802"/>
            <a:ext cx="2446234" cy="226787"/>
            <a:chOff x="3788724" y="6176217"/>
            <a:chExt cx="2446234" cy="226787"/>
          </a:xfrm>
        </p:grpSpPr>
        <p:sp>
          <p:nvSpPr>
            <p:cNvPr id="21" name="Rectangle 20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rgbClr val="EADCF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rgbClr val="BF95D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9890" y="6187560"/>
              <a:ext cx="552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25624" y="6187560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3680038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2413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95250" y="1764541"/>
          <a:ext cx="8381226" cy="464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38399" y="437429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 smtClean="0">
                <a:latin typeface="+mj-lt"/>
                <a:ea typeface="+mj-ea"/>
                <a:cs typeface="+mj-cs"/>
              </a:rPr>
              <a:t>SAT Participation Math or Verbal</a:t>
            </a:r>
            <a:endParaRPr lang="en-US" sz="33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Statewide Taking SAT </a:t>
            </a:r>
            <a:r>
              <a:rPr lang="en-US" sz="1400" i="1" dirty="0" smtClean="0"/>
              <a:t>(math or verbal)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93112633"/>
              </p:ext>
            </p:extLst>
          </p:nvPr>
        </p:nvGraphicFramePr>
        <p:xfrm>
          <a:off x="280984" y="1610163"/>
          <a:ext cx="8595355" cy="476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38399" y="44930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 smtClean="0">
                <a:latin typeface="+mj-lt"/>
                <a:ea typeface="+mj-ea"/>
                <a:cs typeface="+mj-cs"/>
              </a:rPr>
              <a:t>SAT Participation Math Score</a:t>
            </a:r>
            <a:endParaRPr lang="en-US" sz="33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Statewide Taking SAT </a:t>
            </a:r>
            <a:r>
              <a:rPr lang="en-US" sz="1400" dirty="0" smtClean="0"/>
              <a:t>Math </a:t>
            </a:r>
            <a:r>
              <a:rPr lang="en-US" sz="1400" dirty="0" smtClean="0"/>
              <a:t>2010-2011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27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28963082"/>
              </p:ext>
            </p:extLst>
          </p:nvPr>
        </p:nvGraphicFramePr>
        <p:xfrm>
          <a:off x="283844" y="1516966"/>
          <a:ext cx="8600127" cy="476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83480" y="246349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>
                <a:latin typeface="+mj-lt"/>
                <a:ea typeface="+mj-ea"/>
                <a:cs typeface="+mj-cs"/>
              </a:rPr>
              <a:t>12</a:t>
            </a:r>
            <a:r>
              <a:rPr lang="en-US" sz="3300" b="1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3300" b="1" dirty="0">
                <a:latin typeface="+mj-lt"/>
                <a:ea typeface="+mj-ea"/>
                <a:cs typeface="+mj-cs"/>
              </a:rPr>
              <a:t> Grade Arts Enrollment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4731" y="1039529"/>
            <a:ext cx="6026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Count Of Students Taking Arts Credits Statewide: 2013-2014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93369494"/>
              </p:ext>
            </p:extLst>
          </p:nvPr>
        </p:nvGraphicFramePr>
        <p:xfrm>
          <a:off x="607126" y="1645788"/>
          <a:ext cx="8049985" cy="476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62149" y="401803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 smtClean="0">
                <a:latin typeface="+mj-lt"/>
                <a:ea typeface="+mj-ea"/>
                <a:cs typeface="+mj-cs"/>
              </a:rPr>
              <a:t>SAT Participation Verbal Score</a:t>
            </a:r>
            <a:endParaRPr lang="en-US" sz="33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63554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Statewide Taking SAT Verbal 2013-2014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7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Comparative SAT Participation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of </a:t>
            </a:r>
            <a:r>
              <a:rPr lang="en-US" sz="1400" b="1" dirty="0" smtClean="0"/>
              <a:t>VISUAL ART </a:t>
            </a:r>
            <a:r>
              <a:rPr lang="en-US" sz="1400" dirty="0" smtClean="0"/>
              <a:t>Students taking SAT Math &amp; SAT Verbal in 2010-2011 vs. 2013-2014</a:t>
            </a:r>
            <a:endParaRPr lang="en-US" sz="1400" dirty="0"/>
          </a:p>
        </p:txBody>
      </p:sp>
      <p:grpSp>
        <p:nvGrpSpPr>
          <p:cNvPr id="2" name="Group 26"/>
          <p:cNvGrpSpPr/>
          <p:nvPr/>
        </p:nvGrpSpPr>
        <p:grpSpPr>
          <a:xfrm>
            <a:off x="610532" y="2426642"/>
            <a:ext cx="2515164" cy="1873908"/>
            <a:chOff x="6275634" y="1714883"/>
            <a:chExt cx="2515164" cy="1873908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3288626777"/>
                </p:ext>
              </p:extLst>
            </p:nvPr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214462" y="2474573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2083024" y="2418655"/>
            <a:ext cx="2515164" cy="1873908"/>
            <a:chOff x="6939602" y="2544115"/>
            <a:chExt cx="2515164" cy="1873908"/>
          </a:xfrm>
        </p:grpSpPr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1829555634"/>
                </p:ext>
              </p:extLst>
            </p:nvPr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886419" y="3311792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3568480" y="2413347"/>
            <a:ext cx="2515164" cy="1873908"/>
            <a:chOff x="6628836" y="3664944"/>
            <a:chExt cx="2515164" cy="1873908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2470256155"/>
                </p:ext>
              </p:extLst>
            </p:nvPr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5049588" y="2405360"/>
            <a:ext cx="2515164" cy="1873908"/>
            <a:chOff x="6171636" y="4717096"/>
            <a:chExt cx="2515164" cy="1873908"/>
          </a:xfrm>
        </p:grpSpPr>
        <p:graphicFrame>
          <p:nvGraphicFramePr>
            <p:cNvPr id="22" name="Chart 21"/>
            <p:cNvGraphicFramePr/>
            <p:nvPr>
              <p:extLst>
                <p:ext uri="{D42A27DB-BD31-4B8C-83A1-F6EECF244321}">
                  <p14:modId xmlns:p14="http://schemas.microsoft.com/office/powerpoint/2010/main" val="2991059045"/>
                </p:ext>
              </p:extLst>
            </p:nvPr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6820818" y="2405360"/>
            <a:ext cx="1953421" cy="1873908"/>
            <a:chOff x="3882950" y="3905261"/>
            <a:chExt cx="1953421" cy="1873908"/>
          </a:xfrm>
        </p:grpSpPr>
        <p:graphicFrame>
          <p:nvGraphicFramePr>
            <p:cNvPr id="25" name="Chart 24"/>
            <p:cNvGraphicFramePr/>
            <p:nvPr/>
          </p:nvGraphicFramePr>
          <p:xfrm>
            <a:off x="3882950" y="3905261"/>
            <a:ext cx="1953421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4548894" y="4668709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688706" y="1991051"/>
            <a:ext cx="210207" cy="20144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8913" y="1968665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2013-2014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01422" y="1968665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2010-2011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3591215" y="1991051"/>
            <a:ext cx="210207" cy="20144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/>
          <p:cNvGrpSpPr/>
          <p:nvPr/>
        </p:nvGrpSpPr>
        <p:grpSpPr>
          <a:xfrm>
            <a:off x="610532" y="4211593"/>
            <a:ext cx="2515164" cy="1873908"/>
            <a:chOff x="6275634" y="1714883"/>
            <a:chExt cx="2515164" cy="1873908"/>
          </a:xfrm>
        </p:grpSpPr>
        <p:graphicFrame>
          <p:nvGraphicFramePr>
            <p:cNvPr id="42" name="Chart 41"/>
            <p:cNvGraphicFramePr/>
            <p:nvPr>
              <p:extLst>
                <p:ext uri="{D42A27DB-BD31-4B8C-83A1-F6EECF244321}">
                  <p14:modId xmlns:p14="http://schemas.microsoft.com/office/powerpoint/2010/main" val="3349951797"/>
                </p:ext>
              </p:extLst>
            </p:nvPr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7222450" y="2514403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2083024" y="4211593"/>
            <a:ext cx="2515164" cy="1873908"/>
            <a:chOff x="6939602" y="2544115"/>
            <a:chExt cx="2515164" cy="1873908"/>
          </a:xfrm>
        </p:grpSpPr>
        <p:graphicFrame>
          <p:nvGraphicFramePr>
            <p:cNvPr id="50" name="Chart 49"/>
            <p:cNvGraphicFramePr/>
            <p:nvPr>
              <p:extLst>
                <p:ext uri="{D42A27DB-BD31-4B8C-83A1-F6EECF244321}">
                  <p14:modId xmlns:p14="http://schemas.microsoft.com/office/powerpoint/2010/main" val="1334333702"/>
                </p:ext>
              </p:extLst>
            </p:nvPr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7886418" y="3311792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10" name="Group 33"/>
          <p:cNvGrpSpPr/>
          <p:nvPr/>
        </p:nvGrpSpPr>
        <p:grpSpPr>
          <a:xfrm>
            <a:off x="3568480" y="4211593"/>
            <a:ext cx="2515164" cy="1873908"/>
            <a:chOff x="6628836" y="3664944"/>
            <a:chExt cx="2515164" cy="1873908"/>
          </a:xfrm>
        </p:grpSpPr>
        <p:graphicFrame>
          <p:nvGraphicFramePr>
            <p:cNvPr id="53" name="Chart 52"/>
            <p:cNvGraphicFramePr/>
            <p:nvPr>
              <p:extLst>
                <p:ext uri="{D42A27DB-BD31-4B8C-83A1-F6EECF244321}">
                  <p14:modId xmlns:p14="http://schemas.microsoft.com/office/powerpoint/2010/main" val="1775375459"/>
                </p:ext>
              </p:extLst>
            </p:nvPr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11" name="Group 39"/>
          <p:cNvGrpSpPr/>
          <p:nvPr/>
        </p:nvGrpSpPr>
        <p:grpSpPr>
          <a:xfrm>
            <a:off x="5049588" y="4211593"/>
            <a:ext cx="2515164" cy="1873908"/>
            <a:chOff x="6171636" y="4717096"/>
            <a:chExt cx="2515164" cy="1873908"/>
          </a:xfrm>
        </p:grpSpPr>
        <p:graphicFrame>
          <p:nvGraphicFramePr>
            <p:cNvPr id="56" name="Chart 55"/>
            <p:cNvGraphicFramePr/>
            <p:nvPr>
              <p:extLst>
                <p:ext uri="{D42A27DB-BD31-4B8C-83A1-F6EECF244321}">
                  <p14:modId xmlns:p14="http://schemas.microsoft.com/office/powerpoint/2010/main" val="2875106798"/>
                </p:ext>
              </p:extLst>
            </p:nvPr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727" y="3178930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VERBAL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7" y="4975041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MATH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1941368198"/>
              </p:ext>
            </p:extLst>
          </p:nvPr>
        </p:nvGraphicFramePr>
        <p:xfrm>
          <a:off x="6539946" y="2405360"/>
          <a:ext cx="2515164" cy="187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6539946" y="4211593"/>
            <a:ext cx="2515164" cy="1873908"/>
            <a:chOff x="6539946" y="4211593"/>
            <a:chExt cx="2515164" cy="1873908"/>
          </a:xfrm>
        </p:grpSpPr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2444496337"/>
                </p:ext>
              </p:extLst>
            </p:nvPr>
          </p:nvGraphicFramePr>
          <p:xfrm>
            <a:off x="6539946" y="421159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7486762" y="497504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870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Comparative SAT Participation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of </a:t>
            </a:r>
            <a:r>
              <a:rPr lang="en-US" sz="1400" b="1" dirty="0" smtClean="0"/>
              <a:t>DANCE </a:t>
            </a:r>
            <a:r>
              <a:rPr lang="en-US" sz="1400" dirty="0" smtClean="0"/>
              <a:t>Students taking SAT Math &amp; SAT Verbal in 2010-2011 vs. 2013-2014 </a:t>
            </a:r>
            <a:endParaRPr lang="en-US" sz="1400" dirty="0"/>
          </a:p>
        </p:txBody>
      </p:sp>
      <p:grpSp>
        <p:nvGrpSpPr>
          <p:cNvPr id="2" name="Group 26"/>
          <p:cNvGrpSpPr/>
          <p:nvPr/>
        </p:nvGrpSpPr>
        <p:grpSpPr>
          <a:xfrm>
            <a:off x="610532" y="2426642"/>
            <a:ext cx="2515164" cy="1873908"/>
            <a:chOff x="6275634" y="1714883"/>
            <a:chExt cx="2515164" cy="1873908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148189329"/>
                </p:ext>
              </p:extLst>
            </p:nvPr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214462" y="2514628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2083024" y="2418655"/>
            <a:ext cx="2515164" cy="1873908"/>
            <a:chOff x="6939602" y="2544115"/>
            <a:chExt cx="2515164" cy="1873908"/>
          </a:xfrm>
        </p:grpSpPr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2239915655"/>
                </p:ext>
              </p:extLst>
            </p:nvPr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886419" y="3311792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3568480" y="2413347"/>
            <a:ext cx="2515164" cy="1873908"/>
            <a:chOff x="6628836" y="3664944"/>
            <a:chExt cx="2515164" cy="1873908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2923874055"/>
                </p:ext>
              </p:extLst>
            </p:nvPr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5049588" y="2405360"/>
            <a:ext cx="2515164" cy="1873908"/>
            <a:chOff x="6171636" y="4717096"/>
            <a:chExt cx="2515164" cy="1873908"/>
          </a:xfrm>
        </p:grpSpPr>
        <p:graphicFrame>
          <p:nvGraphicFramePr>
            <p:cNvPr id="22" name="Chart 21"/>
            <p:cNvGraphicFramePr/>
            <p:nvPr>
              <p:extLst>
                <p:ext uri="{D42A27DB-BD31-4B8C-83A1-F6EECF244321}">
                  <p14:modId xmlns:p14="http://schemas.microsoft.com/office/powerpoint/2010/main" val="3597352067"/>
                </p:ext>
              </p:extLst>
            </p:nvPr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610532" y="4211593"/>
            <a:ext cx="2515164" cy="1873908"/>
            <a:chOff x="6275634" y="1714883"/>
            <a:chExt cx="2515164" cy="1873908"/>
          </a:xfrm>
        </p:grpSpPr>
        <p:graphicFrame>
          <p:nvGraphicFramePr>
            <p:cNvPr id="42" name="Chart 41"/>
            <p:cNvGraphicFramePr/>
            <p:nvPr>
              <p:extLst>
                <p:ext uri="{D42A27DB-BD31-4B8C-83A1-F6EECF244321}">
                  <p14:modId xmlns:p14="http://schemas.microsoft.com/office/powerpoint/2010/main" val="9645633"/>
                </p:ext>
              </p:extLst>
            </p:nvPr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7222450" y="2514628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2083024" y="4211593"/>
            <a:ext cx="2515164" cy="1873908"/>
            <a:chOff x="6939602" y="2544115"/>
            <a:chExt cx="2515164" cy="1873908"/>
          </a:xfrm>
        </p:grpSpPr>
        <p:graphicFrame>
          <p:nvGraphicFramePr>
            <p:cNvPr id="50" name="Chart 49"/>
            <p:cNvGraphicFramePr/>
            <p:nvPr>
              <p:extLst>
                <p:ext uri="{D42A27DB-BD31-4B8C-83A1-F6EECF244321}">
                  <p14:modId xmlns:p14="http://schemas.microsoft.com/office/powerpoint/2010/main" val="708208764"/>
                </p:ext>
              </p:extLst>
            </p:nvPr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7886418" y="3311792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10" name="Group 33"/>
          <p:cNvGrpSpPr/>
          <p:nvPr/>
        </p:nvGrpSpPr>
        <p:grpSpPr>
          <a:xfrm>
            <a:off x="3568480" y="4211593"/>
            <a:ext cx="2515164" cy="1873908"/>
            <a:chOff x="6628836" y="3664944"/>
            <a:chExt cx="2515164" cy="1873908"/>
          </a:xfrm>
        </p:grpSpPr>
        <p:graphicFrame>
          <p:nvGraphicFramePr>
            <p:cNvPr id="53" name="Chart 52"/>
            <p:cNvGraphicFramePr/>
            <p:nvPr>
              <p:extLst>
                <p:ext uri="{D42A27DB-BD31-4B8C-83A1-F6EECF244321}">
                  <p14:modId xmlns:p14="http://schemas.microsoft.com/office/powerpoint/2010/main" val="1043001668"/>
                </p:ext>
              </p:extLst>
            </p:nvPr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11" name="Group 39"/>
          <p:cNvGrpSpPr/>
          <p:nvPr/>
        </p:nvGrpSpPr>
        <p:grpSpPr>
          <a:xfrm>
            <a:off x="5049588" y="4211593"/>
            <a:ext cx="2515164" cy="1873908"/>
            <a:chOff x="6171636" y="4717096"/>
            <a:chExt cx="2515164" cy="1873908"/>
          </a:xfrm>
        </p:grpSpPr>
        <p:graphicFrame>
          <p:nvGraphicFramePr>
            <p:cNvPr id="56" name="Chart 55"/>
            <p:cNvGraphicFramePr/>
            <p:nvPr>
              <p:extLst>
                <p:ext uri="{D42A27DB-BD31-4B8C-83A1-F6EECF244321}">
                  <p14:modId xmlns:p14="http://schemas.microsoft.com/office/powerpoint/2010/main" val="904799925"/>
                </p:ext>
              </p:extLst>
            </p:nvPr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727" y="3178930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VERBAL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7" y="4975041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A1F28"/>
                </a:solidFill>
              </a:rPr>
              <a:t>MATH</a:t>
            </a:r>
            <a:endParaRPr lang="en-US" dirty="0">
              <a:solidFill>
                <a:srgbClr val="DA1F28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569618" y="4211593"/>
            <a:ext cx="2515164" cy="1873908"/>
            <a:chOff x="6706351" y="4177755"/>
            <a:chExt cx="2515164" cy="1873908"/>
          </a:xfrm>
        </p:grpSpPr>
        <p:graphicFrame>
          <p:nvGraphicFramePr>
            <p:cNvPr id="62" name="Chart 61"/>
            <p:cNvGraphicFramePr/>
            <p:nvPr>
              <p:extLst>
                <p:ext uri="{D42A27DB-BD31-4B8C-83A1-F6EECF244321}">
                  <p14:modId xmlns:p14="http://schemas.microsoft.com/office/powerpoint/2010/main" val="3177041845"/>
                </p:ext>
              </p:extLst>
            </p:nvPr>
          </p:nvGraphicFramePr>
          <p:xfrm>
            <a:off x="6706351" y="417775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63" name="TextBox 62"/>
            <p:cNvSpPr txBox="1"/>
            <p:nvPr/>
          </p:nvSpPr>
          <p:spPr>
            <a:xfrm>
              <a:off x="7653167" y="4977500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39946" y="2405360"/>
            <a:ext cx="2515164" cy="1873908"/>
            <a:chOff x="6539946" y="2405360"/>
            <a:chExt cx="2515164" cy="1873908"/>
          </a:xfrm>
        </p:grpSpPr>
        <p:graphicFrame>
          <p:nvGraphicFramePr>
            <p:cNvPr id="58" name="Chart 57"/>
            <p:cNvGraphicFramePr/>
            <p:nvPr>
              <p:extLst>
                <p:ext uri="{D42A27DB-BD31-4B8C-83A1-F6EECF244321}">
                  <p14:modId xmlns:p14="http://schemas.microsoft.com/office/powerpoint/2010/main" val="1789622712"/>
                </p:ext>
              </p:extLst>
            </p:nvPr>
          </p:nvGraphicFramePr>
          <p:xfrm>
            <a:off x="6539946" y="2405360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64" name="TextBox 63"/>
            <p:cNvSpPr txBox="1"/>
            <p:nvPr/>
          </p:nvSpPr>
          <p:spPr>
            <a:xfrm>
              <a:off x="7486762" y="3173037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4675012" y="1992626"/>
            <a:ext cx="210207" cy="20144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85219" y="1970240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2013-2014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3804593" y="1970240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2010-2011</a:t>
            </a:r>
            <a:endParaRPr lang="en-US" sz="1000" dirty="0"/>
          </a:p>
        </p:txBody>
      </p:sp>
      <p:sp>
        <p:nvSpPr>
          <p:cNvPr id="72" name="Rectangle 71"/>
          <p:cNvSpPr/>
          <p:nvPr/>
        </p:nvSpPr>
        <p:spPr>
          <a:xfrm>
            <a:off x="3594386" y="1992626"/>
            <a:ext cx="210207" cy="20144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Comparative SAT Participation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of </a:t>
            </a:r>
            <a:r>
              <a:rPr lang="en-US" sz="1400" b="1" dirty="0" smtClean="0"/>
              <a:t>THEATRE </a:t>
            </a:r>
            <a:r>
              <a:rPr lang="en-US" sz="1400" dirty="0" smtClean="0"/>
              <a:t>Students taking SAT Math &amp; SAT Verbal in 2010-2011 vs. 2013-2014 </a:t>
            </a:r>
            <a:endParaRPr lang="en-US" sz="1400" dirty="0"/>
          </a:p>
        </p:txBody>
      </p:sp>
      <p:grpSp>
        <p:nvGrpSpPr>
          <p:cNvPr id="2" name="Group 26"/>
          <p:cNvGrpSpPr/>
          <p:nvPr/>
        </p:nvGrpSpPr>
        <p:grpSpPr>
          <a:xfrm>
            <a:off x="610532" y="2426642"/>
            <a:ext cx="2515164" cy="1873908"/>
            <a:chOff x="6275634" y="1714883"/>
            <a:chExt cx="2515164" cy="1873908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3121076180"/>
                </p:ext>
              </p:extLst>
            </p:nvPr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222450" y="2482481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2083024" y="2418655"/>
            <a:ext cx="2515164" cy="1873908"/>
            <a:chOff x="6939602" y="2544115"/>
            <a:chExt cx="2515164" cy="1873908"/>
          </a:xfrm>
        </p:grpSpPr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61213573"/>
                </p:ext>
              </p:extLst>
            </p:nvPr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881516" y="3306484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3568480" y="2413347"/>
            <a:ext cx="2515164" cy="1873908"/>
            <a:chOff x="6628836" y="3664944"/>
            <a:chExt cx="2515164" cy="1873908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2023704280"/>
                </p:ext>
              </p:extLst>
            </p:nvPr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5049588" y="2405360"/>
            <a:ext cx="2515164" cy="1873908"/>
            <a:chOff x="6171636" y="4717096"/>
            <a:chExt cx="2515164" cy="1873908"/>
          </a:xfrm>
        </p:grpSpPr>
        <p:graphicFrame>
          <p:nvGraphicFramePr>
            <p:cNvPr id="22" name="Chart 21"/>
            <p:cNvGraphicFramePr/>
            <p:nvPr>
              <p:extLst>
                <p:ext uri="{D42A27DB-BD31-4B8C-83A1-F6EECF244321}">
                  <p14:modId xmlns:p14="http://schemas.microsoft.com/office/powerpoint/2010/main" val="1957522660"/>
                </p:ext>
              </p:extLst>
            </p:nvPr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675012" y="1992626"/>
            <a:ext cx="210207" cy="20144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85219" y="1970240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2013-2014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04593" y="1970240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2010-2011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3594386" y="1992626"/>
            <a:ext cx="210207" cy="20144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/>
          <p:cNvGrpSpPr/>
          <p:nvPr/>
        </p:nvGrpSpPr>
        <p:grpSpPr>
          <a:xfrm>
            <a:off x="610532" y="4211593"/>
            <a:ext cx="2515164" cy="1873908"/>
            <a:chOff x="6275634" y="1714883"/>
            <a:chExt cx="2515164" cy="1873908"/>
          </a:xfrm>
        </p:grpSpPr>
        <p:graphicFrame>
          <p:nvGraphicFramePr>
            <p:cNvPr id="42" name="Chart 41"/>
            <p:cNvGraphicFramePr/>
            <p:nvPr>
              <p:extLst>
                <p:ext uri="{D42A27DB-BD31-4B8C-83A1-F6EECF244321}">
                  <p14:modId xmlns:p14="http://schemas.microsoft.com/office/powerpoint/2010/main" val="2913328541"/>
                </p:ext>
              </p:extLst>
            </p:nvPr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7222450" y="2497311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2083024" y="4211593"/>
            <a:ext cx="2515164" cy="1873908"/>
            <a:chOff x="6939602" y="2544115"/>
            <a:chExt cx="2515164" cy="1873908"/>
          </a:xfrm>
        </p:grpSpPr>
        <p:graphicFrame>
          <p:nvGraphicFramePr>
            <p:cNvPr id="50" name="Chart 49"/>
            <p:cNvGraphicFramePr/>
            <p:nvPr>
              <p:extLst>
                <p:ext uri="{D42A27DB-BD31-4B8C-83A1-F6EECF244321}">
                  <p14:modId xmlns:p14="http://schemas.microsoft.com/office/powerpoint/2010/main" val="2703365968"/>
                </p:ext>
              </p:extLst>
            </p:nvPr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7881516" y="3319818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10" name="Group 33"/>
          <p:cNvGrpSpPr/>
          <p:nvPr/>
        </p:nvGrpSpPr>
        <p:grpSpPr>
          <a:xfrm>
            <a:off x="3568480" y="4211593"/>
            <a:ext cx="2515164" cy="1873908"/>
            <a:chOff x="6628836" y="3664944"/>
            <a:chExt cx="2515164" cy="1873908"/>
          </a:xfrm>
        </p:grpSpPr>
        <p:graphicFrame>
          <p:nvGraphicFramePr>
            <p:cNvPr id="53" name="Chart 52"/>
            <p:cNvGraphicFramePr/>
            <p:nvPr>
              <p:extLst>
                <p:ext uri="{D42A27DB-BD31-4B8C-83A1-F6EECF244321}">
                  <p14:modId xmlns:p14="http://schemas.microsoft.com/office/powerpoint/2010/main" val="649932122"/>
                </p:ext>
              </p:extLst>
            </p:nvPr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7573478" y="4459170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11" name="Group 39"/>
          <p:cNvGrpSpPr/>
          <p:nvPr/>
        </p:nvGrpSpPr>
        <p:grpSpPr>
          <a:xfrm>
            <a:off x="5049588" y="4211593"/>
            <a:ext cx="2515164" cy="1873908"/>
            <a:chOff x="6171636" y="4717096"/>
            <a:chExt cx="2515164" cy="1873908"/>
          </a:xfrm>
        </p:grpSpPr>
        <p:graphicFrame>
          <p:nvGraphicFramePr>
            <p:cNvPr id="56" name="Chart 55"/>
            <p:cNvGraphicFramePr/>
            <p:nvPr>
              <p:extLst>
                <p:ext uri="{D42A27DB-BD31-4B8C-83A1-F6EECF244321}">
                  <p14:modId xmlns:p14="http://schemas.microsoft.com/office/powerpoint/2010/main" val="940484506"/>
                </p:ext>
              </p:extLst>
            </p:nvPr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727" y="3178930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VERBAL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7" y="4975041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539946" y="4211593"/>
            <a:ext cx="2515164" cy="1873908"/>
            <a:chOff x="6539946" y="4211593"/>
            <a:chExt cx="2515164" cy="1873908"/>
          </a:xfrm>
        </p:grpSpPr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3412233133"/>
                </p:ext>
              </p:extLst>
            </p:nvPr>
          </p:nvGraphicFramePr>
          <p:xfrm>
            <a:off x="6539946" y="421159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7486762" y="497504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39946" y="2405360"/>
            <a:ext cx="2515164" cy="1873908"/>
            <a:chOff x="6539946" y="2405360"/>
            <a:chExt cx="2515164" cy="1873908"/>
          </a:xfrm>
        </p:grpSpPr>
        <p:graphicFrame>
          <p:nvGraphicFramePr>
            <p:cNvPr id="52" name="Chart 51"/>
            <p:cNvGraphicFramePr/>
            <p:nvPr>
              <p:extLst>
                <p:ext uri="{D42A27DB-BD31-4B8C-83A1-F6EECF244321}">
                  <p14:modId xmlns:p14="http://schemas.microsoft.com/office/powerpoint/2010/main" val="1619523101"/>
                </p:ext>
              </p:extLst>
            </p:nvPr>
          </p:nvGraphicFramePr>
          <p:xfrm>
            <a:off x="6539946" y="2405360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7486762" y="3173037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375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Comparative SAT Participation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of </a:t>
            </a:r>
            <a:r>
              <a:rPr lang="en-US" sz="1400" b="1" dirty="0" smtClean="0"/>
              <a:t>MUSIC </a:t>
            </a:r>
            <a:r>
              <a:rPr lang="en-US" sz="1400" dirty="0" smtClean="0"/>
              <a:t>Students taking SAT Math &amp; SAT Verbal in 2010-2011 vs. 2013-2014 </a:t>
            </a:r>
            <a:endParaRPr lang="en-US" sz="1400" dirty="0"/>
          </a:p>
        </p:txBody>
      </p:sp>
      <p:grpSp>
        <p:nvGrpSpPr>
          <p:cNvPr id="2" name="Group 26"/>
          <p:cNvGrpSpPr/>
          <p:nvPr/>
        </p:nvGrpSpPr>
        <p:grpSpPr>
          <a:xfrm>
            <a:off x="610532" y="2426642"/>
            <a:ext cx="2515164" cy="1873908"/>
            <a:chOff x="6275634" y="1714883"/>
            <a:chExt cx="2515164" cy="1873908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3121076180"/>
                </p:ext>
              </p:extLst>
            </p:nvPr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222450" y="2482481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2083024" y="2418655"/>
            <a:ext cx="2515164" cy="1873908"/>
            <a:chOff x="6939602" y="2544115"/>
            <a:chExt cx="2515164" cy="1873908"/>
          </a:xfrm>
        </p:grpSpPr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61213573"/>
                </p:ext>
              </p:extLst>
            </p:nvPr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881516" y="3306484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3568480" y="2413347"/>
            <a:ext cx="2515164" cy="1873908"/>
            <a:chOff x="6628836" y="3664944"/>
            <a:chExt cx="2515164" cy="1873908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2023704280"/>
                </p:ext>
              </p:extLst>
            </p:nvPr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5049588" y="2405360"/>
            <a:ext cx="2515164" cy="1873908"/>
            <a:chOff x="6171636" y="4717096"/>
            <a:chExt cx="2515164" cy="1873908"/>
          </a:xfrm>
        </p:grpSpPr>
        <p:graphicFrame>
          <p:nvGraphicFramePr>
            <p:cNvPr id="22" name="Chart 21"/>
            <p:cNvGraphicFramePr/>
            <p:nvPr>
              <p:extLst>
                <p:ext uri="{D42A27DB-BD31-4B8C-83A1-F6EECF244321}">
                  <p14:modId xmlns:p14="http://schemas.microsoft.com/office/powerpoint/2010/main" val="1957522660"/>
                </p:ext>
              </p:extLst>
            </p:nvPr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675012" y="1992626"/>
            <a:ext cx="210207" cy="2014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85219" y="1970240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2013-2014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04593" y="1970240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2010-2011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3594386" y="1992626"/>
            <a:ext cx="210207" cy="201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610532" y="4211593"/>
            <a:ext cx="2515164" cy="1873908"/>
            <a:chOff x="6275634" y="1714883"/>
            <a:chExt cx="2515164" cy="1873908"/>
          </a:xfrm>
        </p:grpSpPr>
        <p:graphicFrame>
          <p:nvGraphicFramePr>
            <p:cNvPr id="42" name="Chart 41"/>
            <p:cNvGraphicFramePr/>
            <p:nvPr>
              <p:extLst>
                <p:ext uri="{D42A27DB-BD31-4B8C-83A1-F6EECF244321}">
                  <p14:modId xmlns:p14="http://schemas.microsoft.com/office/powerpoint/2010/main" val="2913328541"/>
                </p:ext>
              </p:extLst>
            </p:nvPr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7222450" y="2497311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8" name="Group 28"/>
          <p:cNvGrpSpPr/>
          <p:nvPr/>
        </p:nvGrpSpPr>
        <p:grpSpPr>
          <a:xfrm>
            <a:off x="2083024" y="4211593"/>
            <a:ext cx="2515164" cy="1873908"/>
            <a:chOff x="6939602" y="2544115"/>
            <a:chExt cx="2515164" cy="1873908"/>
          </a:xfrm>
        </p:grpSpPr>
        <p:graphicFrame>
          <p:nvGraphicFramePr>
            <p:cNvPr id="50" name="Chart 49"/>
            <p:cNvGraphicFramePr/>
            <p:nvPr>
              <p:extLst>
                <p:ext uri="{D42A27DB-BD31-4B8C-83A1-F6EECF244321}">
                  <p14:modId xmlns:p14="http://schemas.microsoft.com/office/powerpoint/2010/main" val="2703365968"/>
                </p:ext>
              </p:extLst>
            </p:nvPr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7881516" y="3319818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3568480" y="4211593"/>
            <a:ext cx="2515164" cy="1873908"/>
            <a:chOff x="6628836" y="3664944"/>
            <a:chExt cx="2515164" cy="1873908"/>
          </a:xfrm>
        </p:grpSpPr>
        <p:graphicFrame>
          <p:nvGraphicFramePr>
            <p:cNvPr id="53" name="Chart 52"/>
            <p:cNvGraphicFramePr/>
            <p:nvPr>
              <p:extLst>
                <p:ext uri="{D42A27DB-BD31-4B8C-83A1-F6EECF244321}">
                  <p14:modId xmlns:p14="http://schemas.microsoft.com/office/powerpoint/2010/main" val="649932122"/>
                </p:ext>
              </p:extLst>
            </p:nvPr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7573478" y="4459170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10" name="Group 39"/>
          <p:cNvGrpSpPr/>
          <p:nvPr/>
        </p:nvGrpSpPr>
        <p:grpSpPr>
          <a:xfrm>
            <a:off x="5049588" y="4211593"/>
            <a:ext cx="2515164" cy="1873908"/>
            <a:chOff x="6171636" y="4717096"/>
            <a:chExt cx="2515164" cy="1873908"/>
          </a:xfrm>
        </p:grpSpPr>
        <p:graphicFrame>
          <p:nvGraphicFramePr>
            <p:cNvPr id="56" name="Chart 55"/>
            <p:cNvGraphicFramePr/>
            <p:nvPr>
              <p:extLst>
                <p:ext uri="{D42A27DB-BD31-4B8C-83A1-F6EECF244321}">
                  <p14:modId xmlns:p14="http://schemas.microsoft.com/office/powerpoint/2010/main" val="940484506"/>
                </p:ext>
              </p:extLst>
            </p:nvPr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727" y="3178930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VERBAL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7" y="4975041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39"/>
          <p:cNvGrpSpPr/>
          <p:nvPr/>
        </p:nvGrpSpPr>
        <p:grpSpPr>
          <a:xfrm>
            <a:off x="6539946" y="4211593"/>
            <a:ext cx="2515164" cy="1873908"/>
            <a:chOff x="6539946" y="4211593"/>
            <a:chExt cx="2515164" cy="1873908"/>
          </a:xfrm>
        </p:grpSpPr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3412233133"/>
                </p:ext>
              </p:extLst>
            </p:nvPr>
          </p:nvGraphicFramePr>
          <p:xfrm>
            <a:off x="6539946" y="421159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7486762" y="497504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  <p:grpSp>
        <p:nvGrpSpPr>
          <p:cNvPr id="12" name="Group 48"/>
          <p:cNvGrpSpPr/>
          <p:nvPr/>
        </p:nvGrpSpPr>
        <p:grpSpPr>
          <a:xfrm>
            <a:off x="6539946" y="2405360"/>
            <a:ext cx="2515164" cy="1873908"/>
            <a:chOff x="6539946" y="2405360"/>
            <a:chExt cx="2515164" cy="1873908"/>
          </a:xfrm>
        </p:grpSpPr>
        <p:graphicFrame>
          <p:nvGraphicFramePr>
            <p:cNvPr id="52" name="Chart 51"/>
            <p:cNvGraphicFramePr/>
            <p:nvPr>
              <p:extLst>
                <p:ext uri="{D42A27DB-BD31-4B8C-83A1-F6EECF244321}">
                  <p14:modId xmlns:p14="http://schemas.microsoft.com/office/powerpoint/2010/main" val="1619523101"/>
                </p:ext>
              </p:extLst>
            </p:nvPr>
          </p:nvGraphicFramePr>
          <p:xfrm>
            <a:off x="6539946" y="2405360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7486762" y="3173037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375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90470825"/>
              </p:ext>
            </p:extLst>
          </p:nvPr>
        </p:nvGraphicFramePr>
        <p:xfrm>
          <a:off x="152756" y="2039927"/>
          <a:ext cx="5231094" cy="395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43220210"/>
              </p:ext>
            </p:extLst>
          </p:nvPr>
        </p:nvGraphicFramePr>
        <p:xfrm>
          <a:off x="3138799" y="2039927"/>
          <a:ext cx="5231094" cy="395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99295914"/>
              </p:ext>
            </p:extLst>
          </p:nvPr>
        </p:nvGraphicFramePr>
        <p:xfrm>
          <a:off x="6124842" y="2039927"/>
          <a:ext cx="5231094" cy="395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6211" y="1828800"/>
            <a:ext cx="1354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Black Students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9448" y="1820174"/>
            <a:ext cx="1788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Hispanic Students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81313" y="1823049"/>
            <a:ext cx="1354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White Students</a:t>
            </a:r>
            <a:endParaRPr lang="en-US" sz="1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Participation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Taking The SAT (</a:t>
            </a:r>
            <a:r>
              <a:rPr lang="en-US" sz="1400" i="1" dirty="0" smtClean="0"/>
              <a:t>math or verbal</a:t>
            </a:r>
            <a:r>
              <a:rPr lang="en-US" sz="1400" dirty="0" smtClean="0"/>
              <a:t>): </a:t>
            </a:r>
            <a:r>
              <a:rPr lang="en-US" sz="1400" b="1" i="1" dirty="0" smtClean="0"/>
              <a:t>By Race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8996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Of Students Taking </a:t>
            </a:r>
            <a:r>
              <a:rPr lang="en-US" sz="1400" smtClean="0"/>
              <a:t>SAT 2013-2014 </a:t>
            </a:r>
            <a:r>
              <a:rPr lang="en-US" sz="1400" dirty="0" smtClean="0"/>
              <a:t>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699295914"/>
              </p:ext>
            </p:extLst>
          </p:nvPr>
        </p:nvGraphicFramePr>
        <p:xfrm>
          <a:off x="4420718" y="1664043"/>
          <a:ext cx="6575348" cy="482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699295914"/>
              </p:ext>
            </p:extLst>
          </p:nvPr>
        </p:nvGraphicFramePr>
        <p:xfrm>
          <a:off x="212495" y="1606144"/>
          <a:ext cx="6378176" cy="482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96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Of Students Taking SAT 2013-2014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699295914"/>
              </p:ext>
            </p:extLst>
          </p:nvPr>
        </p:nvGraphicFramePr>
        <p:xfrm>
          <a:off x="365760" y="1700619"/>
          <a:ext cx="6575348" cy="482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699295914"/>
              </p:ext>
            </p:extLst>
          </p:nvPr>
        </p:nvGraphicFramePr>
        <p:xfrm>
          <a:off x="4510175" y="1633576"/>
          <a:ext cx="6378176" cy="482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96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Of Students Taking SAT 2013-2014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699295914"/>
              </p:ext>
            </p:extLst>
          </p:nvPr>
        </p:nvGraphicFramePr>
        <p:xfrm>
          <a:off x="365760" y="1700619"/>
          <a:ext cx="6575348" cy="482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699295914"/>
              </p:ext>
            </p:extLst>
          </p:nvPr>
        </p:nvGraphicFramePr>
        <p:xfrm>
          <a:off x="4510175" y="1633576"/>
          <a:ext cx="6378176" cy="482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96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US" sz="4400" dirty="0" smtClean="0"/>
              <a:t>SAT Performance: Visual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Taking Visual Arts Credits Only</a:t>
            </a:r>
            <a:r>
              <a:rPr lang="en-US" sz="1400" i="1" dirty="0" smtClean="0"/>
              <a:t>:  </a:t>
            </a:r>
            <a:r>
              <a:rPr lang="en-US" sz="1400" b="1" i="1" dirty="0" smtClean="0"/>
              <a:t>By Race</a:t>
            </a:r>
            <a:endParaRPr lang="en-US" sz="1400" b="1" i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60941268"/>
              </p:ext>
            </p:extLst>
          </p:nvPr>
        </p:nvGraphicFramePr>
        <p:xfrm>
          <a:off x="537882" y="1739153"/>
          <a:ext cx="3908612" cy="450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3887640" y="6194351"/>
            <a:ext cx="2446234" cy="226787"/>
            <a:chOff x="3788724" y="6176217"/>
            <a:chExt cx="2446234" cy="226787"/>
          </a:xfrm>
        </p:grpSpPr>
        <p:sp>
          <p:nvSpPr>
            <p:cNvPr id="21" name="Rectangle 20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rgbClr val="75E5D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9890" y="6187560"/>
              <a:ext cx="552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25624" y="6187560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060941268"/>
              </p:ext>
            </p:extLst>
          </p:nvPr>
        </p:nvGraphicFramePr>
        <p:xfrm>
          <a:off x="4634752" y="1730189"/>
          <a:ext cx="3926542" cy="4482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08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08276171"/>
              </p:ext>
            </p:extLst>
          </p:nvPr>
        </p:nvGraphicFramePr>
        <p:xfrm>
          <a:off x="504825" y="1409272"/>
          <a:ext cx="8162926" cy="452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73901" y="205366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>
                <a:latin typeface="+mj-lt"/>
                <a:ea typeface="+mj-ea"/>
                <a:cs typeface="+mj-cs"/>
              </a:rPr>
              <a:t>Cumulative GPA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9853" y="893020"/>
            <a:ext cx="432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 Mean GPA For Students Statewide: 2013-14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US" sz="4400" dirty="0" smtClean="0"/>
              <a:t>SAT Performance: Dance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Taking </a:t>
            </a:r>
            <a:r>
              <a:rPr lang="en-US" sz="1400" dirty="0" smtClean="0"/>
              <a:t>Dance Credits </a:t>
            </a:r>
            <a:r>
              <a:rPr lang="en-US" sz="1400" dirty="0" smtClean="0"/>
              <a:t>Only</a:t>
            </a:r>
            <a:r>
              <a:rPr lang="en-US" sz="1400" i="1" dirty="0" smtClean="0"/>
              <a:t>:  </a:t>
            </a:r>
            <a:r>
              <a:rPr lang="en-US" sz="1400" b="1" i="1" dirty="0" smtClean="0"/>
              <a:t>By Race</a:t>
            </a:r>
            <a:endParaRPr lang="en-US" sz="1400" b="1" i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4010512"/>
              </p:ext>
            </p:extLst>
          </p:nvPr>
        </p:nvGraphicFramePr>
        <p:xfrm>
          <a:off x="457200" y="1829656"/>
          <a:ext cx="3917170" cy="436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3932464" y="6149527"/>
            <a:ext cx="2446234" cy="226787"/>
            <a:chOff x="3788724" y="6176217"/>
            <a:chExt cx="2446234" cy="226787"/>
          </a:xfrm>
        </p:grpSpPr>
        <p:sp>
          <p:nvSpPr>
            <p:cNvPr id="21" name="Rectangle 20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rgbClr val="EADCF4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rgbClr val="97199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9890" y="6187560"/>
              <a:ext cx="552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25624" y="6187560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54010512"/>
              </p:ext>
            </p:extLst>
          </p:nvPr>
        </p:nvGraphicFramePr>
        <p:xfrm>
          <a:off x="4697505" y="1793798"/>
          <a:ext cx="3917170" cy="436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93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US" sz="4400" dirty="0" smtClean="0"/>
              <a:t>SAT Performance: Theatre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Taking </a:t>
            </a:r>
            <a:r>
              <a:rPr lang="en-US" sz="1400" dirty="0" smtClean="0"/>
              <a:t>Theatre </a:t>
            </a:r>
            <a:r>
              <a:rPr lang="en-US" sz="1400" dirty="0" smtClean="0"/>
              <a:t>Credits Only</a:t>
            </a:r>
            <a:r>
              <a:rPr lang="en-US" sz="1400" i="1" dirty="0" smtClean="0"/>
              <a:t>:  </a:t>
            </a:r>
            <a:r>
              <a:rPr lang="en-US" sz="1400" b="1" i="1" dirty="0" smtClean="0"/>
              <a:t>By Race</a:t>
            </a:r>
            <a:endParaRPr lang="en-US" sz="1400" b="1" i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20500929"/>
              </p:ext>
            </p:extLst>
          </p:nvPr>
        </p:nvGraphicFramePr>
        <p:xfrm>
          <a:off x="403411" y="1748972"/>
          <a:ext cx="3901080" cy="434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3923499" y="5889551"/>
            <a:ext cx="2446234" cy="226787"/>
            <a:chOff x="3788724" y="6176217"/>
            <a:chExt cx="2446234" cy="226787"/>
          </a:xfrm>
        </p:grpSpPr>
        <p:sp>
          <p:nvSpPr>
            <p:cNvPr id="21" name="Rectangle 20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9890" y="6187560"/>
              <a:ext cx="552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25624" y="6187560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320500929"/>
              </p:ext>
            </p:extLst>
          </p:nvPr>
        </p:nvGraphicFramePr>
        <p:xfrm>
          <a:off x="4661646" y="1713113"/>
          <a:ext cx="3901080" cy="434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79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US" sz="4400" dirty="0" smtClean="0"/>
              <a:t>SAT Performance: Music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Taking </a:t>
            </a:r>
            <a:r>
              <a:rPr lang="en-US" sz="1400" dirty="0" smtClean="0"/>
              <a:t>Music Credits </a:t>
            </a:r>
            <a:r>
              <a:rPr lang="en-US" sz="1400" dirty="0" smtClean="0"/>
              <a:t>Only</a:t>
            </a:r>
            <a:r>
              <a:rPr lang="en-US" sz="1400" i="1" dirty="0" smtClean="0"/>
              <a:t>:  </a:t>
            </a:r>
            <a:r>
              <a:rPr lang="en-US" sz="1400" b="1" i="1" dirty="0" smtClean="0"/>
              <a:t>By Race</a:t>
            </a:r>
            <a:endParaRPr lang="en-US" sz="1400" b="1" i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63082055"/>
              </p:ext>
            </p:extLst>
          </p:nvPr>
        </p:nvGraphicFramePr>
        <p:xfrm>
          <a:off x="439270" y="1801907"/>
          <a:ext cx="3693459" cy="429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3769675" y="6020802"/>
            <a:ext cx="2446234" cy="226787"/>
            <a:chOff x="3788724" y="6176217"/>
            <a:chExt cx="2446234" cy="226787"/>
          </a:xfrm>
        </p:grpSpPr>
        <p:sp>
          <p:nvSpPr>
            <p:cNvPr id="21" name="Rectangle 20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9890" y="6187560"/>
              <a:ext cx="552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25624" y="6187560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863082055"/>
              </p:ext>
            </p:extLst>
          </p:nvPr>
        </p:nvGraphicFramePr>
        <p:xfrm>
          <a:off x="4446494" y="1775012"/>
          <a:ext cx="3693459" cy="429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13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46274" y="1717102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Visual Art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Visual Art Credits 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4573653" y="6095259"/>
            <a:ext cx="210207" cy="2014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89117" y="601958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578910" y="6358384"/>
            <a:ext cx="210207" cy="201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92112" y="6301299"/>
            <a:ext cx="859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2013-2014</a:t>
            </a:r>
            <a:endParaRPr lang="en-US" sz="1200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4422439" y="1708138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28345" y="1645384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Visual Art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Visual Art Credits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4197135" y="6095259"/>
            <a:ext cx="210207" cy="2014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48458" y="605544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202393" y="6340455"/>
            <a:ext cx="210207" cy="201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42488" y="6301299"/>
            <a:ext cx="859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2013-2014</a:t>
            </a:r>
            <a:endParaRPr lang="en-US" sz="1200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4312381" y="163642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28345" y="1645384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Visual Art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Visual Art Credits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4197135" y="6095259"/>
            <a:ext cx="210207" cy="2014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48458" y="605544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202393" y="6340455"/>
            <a:ext cx="210207" cy="201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42488" y="6301299"/>
            <a:ext cx="859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2013-2014</a:t>
            </a:r>
            <a:endParaRPr lang="en-US" sz="1200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4312381" y="163642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/>
        </p:nvGraphicFramePr>
        <p:xfrm>
          <a:off x="4491317" y="1691782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1745570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Dance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Dance Credits 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4126751" y="6002035"/>
            <a:ext cx="210207" cy="201448"/>
          </a:xfrm>
          <a:prstGeom prst="rect">
            <a:avLst/>
          </a:prstGeom>
          <a:solidFill>
            <a:srgbClr val="97199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60145" y="593532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2010-11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78073" y="621292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2013-14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126751" y="6255159"/>
            <a:ext cx="210207" cy="201448"/>
          </a:xfrm>
          <a:prstGeom prst="rect">
            <a:avLst/>
          </a:prstGeom>
          <a:solidFill>
            <a:srgbClr val="DFC9E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/>
        </p:nvGraphicFramePr>
        <p:xfrm>
          <a:off x="4491317" y="1691782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1745570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Dance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Dance Credits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4126751" y="6002035"/>
            <a:ext cx="210207" cy="201448"/>
          </a:xfrm>
          <a:prstGeom prst="rect">
            <a:avLst/>
          </a:prstGeom>
          <a:solidFill>
            <a:srgbClr val="97199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60145" y="593532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2010-11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78073" y="621292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2013-14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126751" y="6255159"/>
            <a:ext cx="210207" cy="201448"/>
          </a:xfrm>
          <a:prstGeom prst="rect">
            <a:avLst/>
          </a:prstGeom>
          <a:solidFill>
            <a:srgbClr val="DFC9E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/>
        </p:nvGraphicFramePr>
        <p:xfrm>
          <a:off x="4491317" y="1691782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1745570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Dance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Dance Credits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4126751" y="6002035"/>
            <a:ext cx="210207" cy="201448"/>
          </a:xfrm>
          <a:prstGeom prst="rect">
            <a:avLst/>
          </a:prstGeom>
          <a:solidFill>
            <a:srgbClr val="97199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60145" y="593532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2010-11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78073" y="621292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2013-14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126751" y="6255159"/>
            <a:ext cx="210207" cy="201448"/>
          </a:xfrm>
          <a:prstGeom prst="rect">
            <a:avLst/>
          </a:prstGeom>
          <a:solidFill>
            <a:srgbClr val="DFC9E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170328" y="174557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491317" y="1691782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Theatre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</a:t>
            </a:r>
            <a:r>
              <a:rPr lang="en-US" sz="1400" dirty="0" smtClean="0"/>
              <a:t>Theatre </a:t>
            </a:r>
            <a:r>
              <a:rPr lang="en-US" sz="1400" dirty="0" smtClean="0"/>
              <a:t>Credits 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4126751" y="6002035"/>
            <a:ext cx="210207" cy="2014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60145" y="593532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2010-11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78073" y="621292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2013-14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126751" y="6255159"/>
            <a:ext cx="210207" cy="201448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51306378"/>
              </p:ext>
            </p:extLst>
          </p:nvPr>
        </p:nvGraphicFramePr>
        <p:xfrm>
          <a:off x="404809" y="1552147"/>
          <a:ext cx="8348666" cy="463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31051" y="21501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>
                <a:latin typeface="+mj-lt"/>
                <a:ea typeface="+mj-ea"/>
                <a:cs typeface="+mj-cs"/>
              </a:rPr>
              <a:t>Bright Futures GPA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7853" y="897025"/>
            <a:ext cx="605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Mean GPA For Bright Futures Students Statewide: 2013-2014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170328" y="174557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527176" y="1700747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Theatre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</a:t>
            </a:r>
            <a:r>
              <a:rPr lang="en-US" sz="1400" dirty="0" smtClean="0"/>
              <a:t>Theatre </a:t>
            </a:r>
            <a:r>
              <a:rPr lang="en-US" sz="1400" dirty="0" smtClean="0"/>
              <a:t>Credits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4126751" y="6002035"/>
            <a:ext cx="210207" cy="2014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60145" y="593532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2010-11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78073" y="621292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2013-14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126751" y="6255159"/>
            <a:ext cx="210207" cy="201448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170328" y="174557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491317" y="1691782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Theatre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</a:t>
            </a:r>
            <a:r>
              <a:rPr lang="en-US" sz="1400" dirty="0" smtClean="0"/>
              <a:t>Theatre </a:t>
            </a:r>
            <a:r>
              <a:rPr lang="en-US" sz="1400" dirty="0" smtClean="0"/>
              <a:t>Credits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4126751" y="6002035"/>
            <a:ext cx="210207" cy="2014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60145" y="593532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2010-11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78073" y="621292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2013-14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126751" y="6255159"/>
            <a:ext cx="210207" cy="201448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170328" y="174557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Music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</a:t>
            </a:r>
            <a:r>
              <a:rPr lang="en-US" sz="1400" dirty="0" smtClean="0"/>
              <a:t>Music </a:t>
            </a:r>
            <a:r>
              <a:rPr lang="en-US" sz="1400" dirty="0" smtClean="0"/>
              <a:t>Credits 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4126751" y="6002035"/>
            <a:ext cx="210207" cy="2014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60145" y="593532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2010-11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78073" y="621292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2013-14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126751" y="6255159"/>
            <a:ext cx="210207" cy="201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/>
        </p:nvGraphicFramePr>
        <p:xfrm>
          <a:off x="4356846" y="172764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170328" y="174557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Music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</a:t>
            </a:r>
            <a:r>
              <a:rPr lang="en-US" sz="1400" dirty="0" smtClean="0"/>
              <a:t>Music </a:t>
            </a:r>
            <a:r>
              <a:rPr lang="en-US" sz="1400" dirty="0" smtClean="0"/>
              <a:t>Credits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4126751" y="6002035"/>
            <a:ext cx="210207" cy="2014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60145" y="593532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2010-11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78073" y="621292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2013-14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126751" y="6255159"/>
            <a:ext cx="210207" cy="201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/>
        </p:nvGraphicFramePr>
        <p:xfrm>
          <a:off x="4356846" y="172764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170328" y="174557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Music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</a:t>
            </a:r>
            <a:r>
              <a:rPr lang="en-US" sz="1400" dirty="0" smtClean="0"/>
              <a:t>Music </a:t>
            </a:r>
            <a:r>
              <a:rPr lang="en-US" sz="1400" dirty="0" smtClean="0"/>
              <a:t>Credits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4126751" y="6002035"/>
            <a:ext cx="210207" cy="2014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60145" y="593532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2010-11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78073" y="621292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2013-14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126751" y="6255159"/>
            <a:ext cx="210207" cy="201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/>
        </p:nvGraphicFramePr>
        <p:xfrm>
          <a:off x="4356846" y="172764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747067" y="1722862"/>
          <a:ext cx="8132418" cy="493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4523" y="712833"/>
            <a:ext cx="6172200" cy="5512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6404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Percentage Of Students On </a:t>
            </a:r>
            <a:r>
              <a:rPr lang="en-US" sz="1400" b="1" dirty="0" smtClean="0"/>
              <a:t>Free/Reduced Lunch Price Program </a:t>
            </a:r>
            <a:r>
              <a:rPr lang="en-US" sz="1400" dirty="0" smtClean="0"/>
              <a:t>Taking SAT </a:t>
            </a:r>
            <a:r>
              <a:rPr lang="en-US" sz="1400" i="1" dirty="0" smtClean="0"/>
              <a:t>(math or verbal)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68937" y="1699110"/>
          <a:ext cx="8132418" cy="493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4523" y="497690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0105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Percentage Of Students On </a:t>
            </a:r>
            <a:r>
              <a:rPr lang="en-US" sz="1400" b="1" dirty="0" smtClean="0"/>
              <a:t>Free/Reduced Lunch Price Program </a:t>
            </a:r>
            <a:r>
              <a:rPr lang="en-US" sz="1400" dirty="0" smtClean="0"/>
              <a:t>Taking SAT Math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92688" y="1615984"/>
          <a:ext cx="8132418" cy="493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32193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091" y="108591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Percentage Of Students On </a:t>
            </a:r>
            <a:r>
              <a:rPr lang="en-US" sz="1400" b="1" dirty="0" smtClean="0"/>
              <a:t>Free/Reduced Lunch Price Program </a:t>
            </a:r>
            <a:r>
              <a:rPr lang="en-US" sz="1400" dirty="0" smtClean="0"/>
              <a:t>Taking SAT Verbal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1091452" y="1924742"/>
          <a:ext cx="7245724" cy="439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FCAT Reading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6404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Percentage of Students Statewide </a:t>
            </a:r>
            <a:r>
              <a:rPr lang="en-US" sz="1400" b="1" dirty="0" smtClean="0"/>
              <a:t>Scoring 3 or Above </a:t>
            </a:r>
            <a:r>
              <a:rPr lang="en-US" sz="1400" dirty="0" smtClean="0"/>
              <a:t>on FCAT Reading</a:t>
            </a: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1091452" y="1924742"/>
          <a:ext cx="7245724" cy="439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FCAT Reading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6404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Percentage of Students Statewide </a:t>
            </a:r>
            <a:r>
              <a:rPr lang="en-US" sz="1400" b="1" dirty="0" smtClean="0"/>
              <a:t>Scoring 1 or 2 </a:t>
            </a:r>
            <a:r>
              <a:rPr lang="en-US" sz="1400" dirty="0" smtClean="0"/>
              <a:t>on FCAT Reading</a:t>
            </a: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1575" y="372437"/>
            <a:ext cx="6172200" cy="48306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>
                <a:latin typeface="+mj-lt"/>
                <a:ea typeface="+mj-ea"/>
                <a:cs typeface="+mj-cs"/>
              </a:rPr>
              <a:t>Comparative GPA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0274" y="932875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Mean GPA For Bright Futures vs. Cumulative GPA (Not Bright Futures)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76806896"/>
              </p:ext>
            </p:extLst>
          </p:nvPr>
        </p:nvGraphicFramePr>
        <p:xfrm>
          <a:off x="241351" y="1833582"/>
          <a:ext cx="4263974" cy="211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85900" y="1672642"/>
            <a:ext cx="9023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Visual Art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76220448"/>
              </p:ext>
            </p:extLst>
          </p:nvPr>
        </p:nvGraphicFramePr>
        <p:xfrm>
          <a:off x="4737007" y="1789227"/>
          <a:ext cx="4406993" cy="205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35436" y="1625833"/>
            <a:ext cx="9023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Dance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916305567"/>
              </p:ext>
            </p:extLst>
          </p:nvPr>
        </p:nvGraphicFramePr>
        <p:xfrm>
          <a:off x="70079" y="4012442"/>
          <a:ext cx="4432152" cy="213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85900" y="4009384"/>
            <a:ext cx="9023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Theatre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227194848"/>
              </p:ext>
            </p:extLst>
          </p:nvPr>
        </p:nvGraphicFramePr>
        <p:xfrm>
          <a:off x="4737007" y="3986455"/>
          <a:ext cx="4320572" cy="216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35436" y="3942295"/>
            <a:ext cx="9023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40976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1091452" y="1924742"/>
          <a:ext cx="7245724" cy="439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FCAT Math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6404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Percentage of Students Statewide </a:t>
            </a:r>
            <a:r>
              <a:rPr lang="en-US" sz="1400" b="1" dirty="0" smtClean="0"/>
              <a:t>Scoring 3 or Above </a:t>
            </a:r>
            <a:r>
              <a:rPr lang="en-US" sz="1400" dirty="0" smtClean="0"/>
              <a:t>on </a:t>
            </a:r>
            <a:r>
              <a:rPr lang="en-US" sz="1400" dirty="0" smtClean="0"/>
              <a:t>Algebra </a:t>
            </a:r>
            <a:r>
              <a:rPr lang="en-US" sz="1400" dirty="0" smtClean="0"/>
              <a:t>1 EOC</a:t>
            </a: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22417532"/>
              </p:ext>
            </p:extLst>
          </p:nvPr>
        </p:nvGraphicFramePr>
        <p:xfrm>
          <a:off x="1091452" y="1924742"/>
          <a:ext cx="7245724" cy="439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FCAT Math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6404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Percentage of Students Statewide </a:t>
            </a:r>
            <a:r>
              <a:rPr lang="en-US" sz="1400" b="1" dirty="0" smtClean="0"/>
              <a:t>Scoring </a:t>
            </a:r>
            <a:r>
              <a:rPr lang="en-US" sz="1400" b="1" dirty="0" smtClean="0"/>
              <a:t>1 or 2 </a:t>
            </a:r>
            <a:r>
              <a:rPr lang="en-US" sz="1400" dirty="0" smtClean="0"/>
              <a:t>on Algebra </a:t>
            </a:r>
            <a:r>
              <a:rPr lang="en-US" sz="1400" dirty="0" smtClean="0"/>
              <a:t>1 EOC</a:t>
            </a: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1091452" y="1924742"/>
          <a:ext cx="7245724" cy="439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FCAT Writing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6404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Percentage of Students Statewide </a:t>
            </a:r>
            <a:r>
              <a:rPr lang="en-US" sz="1400" b="1" dirty="0" smtClean="0"/>
              <a:t>Scoring 3.5 or Above </a:t>
            </a:r>
            <a:r>
              <a:rPr lang="en-US" sz="1400" dirty="0" smtClean="0"/>
              <a:t>on FCAT Writing</a:t>
            </a: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663939" y="1722861"/>
          <a:ext cx="8122629" cy="492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393187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 smtClean="0">
                <a:latin typeface="+mj-lt"/>
                <a:ea typeface="+mj-ea"/>
                <a:cs typeface="+mj-cs"/>
              </a:rPr>
              <a:t>FCAT Writing</a:t>
            </a:r>
            <a:endParaRPr lang="en-US" sz="33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593" y="1121537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Percentage of Students Statewide </a:t>
            </a:r>
            <a:r>
              <a:rPr lang="en-US" sz="1400" b="1" dirty="0" smtClean="0"/>
              <a:t>Scoring 1 or 3 </a:t>
            </a:r>
            <a:r>
              <a:rPr lang="en-US" sz="1400" dirty="0" smtClean="0"/>
              <a:t>on FCAT Writing</a:t>
            </a: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64204" y="186950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Visual Art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7135" y="5915965"/>
            <a:ext cx="210207" cy="2014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94670" y="588084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Reading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193428" y="6152196"/>
            <a:ext cx="210207" cy="201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79735" y="6104075"/>
            <a:ext cx="519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Math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147481" y="1079811"/>
            <a:ext cx="7351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Percentage of Students Scoring 3 and Above on Reading,  3 on Algebra 1 EOC and 3.5 and Above on Writing </a:t>
            </a:r>
          </a:p>
          <a:p>
            <a:pPr algn="ctr"/>
            <a:r>
              <a:rPr lang="en-US" sz="1200" dirty="0" smtClean="0"/>
              <a:t>vs. </a:t>
            </a:r>
          </a:p>
          <a:p>
            <a:pPr algn="ctr"/>
            <a:r>
              <a:rPr lang="en-US" sz="1200" dirty="0" smtClean="0"/>
              <a:t>Percentage of Students Scoring 1-2 on Reading and Math, and 1-3 on Writing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4193428" y="6403207"/>
            <a:ext cx="210207" cy="201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97664" y="6373017"/>
            <a:ext cx="643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Writing</a:t>
            </a:r>
            <a:endParaRPr lang="en-US" sz="1200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4476228" y="1878466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64204" y="186950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Dance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7135" y="5915965"/>
            <a:ext cx="210207" cy="20144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94670" y="588084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Reading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193428" y="6152196"/>
            <a:ext cx="210207" cy="201448"/>
          </a:xfrm>
          <a:prstGeom prst="rect">
            <a:avLst/>
          </a:prstGeom>
          <a:solidFill>
            <a:srgbClr val="97199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79735" y="6104075"/>
            <a:ext cx="519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Math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147481" y="1079811"/>
            <a:ext cx="7351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Percentage of Students Scoring 3 and Above on Reading,  3 on Algebra 1 EOC and 3.5 and Above on Writing </a:t>
            </a:r>
          </a:p>
          <a:p>
            <a:pPr algn="ctr"/>
            <a:r>
              <a:rPr lang="en-US" sz="1200" dirty="0" smtClean="0"/>
              <a:t>vs. </a:t>
            </a:r>
          </a:p>
          <a:p>
            <a:pPr algn="ctr"/>
            <a:r>
              <a:rPr lang="en-US" sz="1200" dirty="0" smtClean="0"/>
              <a:t>Percentage of Students Scoring 1-2 on Reading and Math, and 1-3 on Writing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4193428" y="6403207"/>
            <a:ext cx="210207" cy="201448"/>
          </a:xfrm>
          <a:prstGeom prst="rect">
            <a:avLst/>
          </a:prstGeom>
          <a:solidFill>
            <a:srgbClr val="DFC9E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97664" y="6373017"/>
            <a:ext cx="643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Writing</a:t>
            </a:r>
            <a:endParaRPr lang="en-US" sz="1200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4476228" y="1878466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64204" y="186950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Theatre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7135" y="5915965"/>
            <a:ext cx="210207" cy="2014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94670" y="588084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Reading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193428" y="6152196"/>
            <a:ext cx="210207" cy="2014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79735" y="6104075"/>
            <a:ext cx="519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Math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147481" y="1079811"/>
            <a:ext cx="7351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Percentage of Students Scoring 3 and Above on Reading,  3 on Algebra 1 EOC and 3.5 and Above on Writing </a:t>
            </a:r>
          </a:p>
          <a:p>
            <a:pPr algn="ctr"/>
            <a:r>
              <a:rPr lang="en-US" sz="1200" dirty="0" smtClean="0"/>
              <a:t>vs. </a:t>
            </a:r>
          </a:p>
          <a:p>
            <a:pPr algn="ctr"/>
            <a:r>
              <a:rPr lang="en-US" sz="1200" dirty="0" smtClean="0"/>
              <a:t>Percentage of Students Scoring 1-2 on Reading and Math, and 1-3 on Writing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4193428" y="6403207"/>
            <a:ext cx="210207" cy="2014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97664" y="6373017"/>
            <a:ext cx="643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Writing</a:t>
            </a:r>
            <a:endParaRPr lang="en-US" sz="1200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4476228" y="1878466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64204" y="186950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Music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7135" y="5915965"/>
            <a:ext cx="210207" cy="2014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94670" y="5880846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Reading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193428" y="6152196"/>
            <a:ext cx="210207" cy="2014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79735" y="6104075"/>
            <a:ext cx="519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Math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147481" y="1079811"/>
            <a:ext cx="7351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Percentage of Students Scoring 3 and Above on Reading,  3 on Algebra 1 EOC and 3.5 and Above on Writing </a:t>
            </a:r>
          </a:p>
          <a:p>
            <a:pPr algn="ctr"/>
            <a:r>
              <a:rPr lang="en-US" sz="1200" dirty="0" smtClean="0"/>
              <a:t>vs. </a:t>
            </a:r>
          </a:p>
          <a:p>
            <a:pPr algn="ctr"/>
            <a:r>
              <a:rPr lang="en-US" sz="1200" dirty="0" smtClean="0"/>
              <a:t>Percentage of Students Scoring 1-2 on Reading and Math, and 1-3 on Writing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4193428" y="6403207"/>
            <a:ext cx="210207" cy="201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97664" y="6373017"/>
            <a:ext cx="643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Writing</a:t>
            </a:r>
            <a:endParaRPr lang="en-US" sz="1200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4476228" y="1878466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203947" y="1909483"/>
          <a:ext cx="2772335" cy="410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326794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by Race </a:t>
            </a:r>
            <a:r>
              <a:rPr lang="en-US" sz="1400" b="1" dirty="0" smtClean="0"/>
              <a:t>Scoring 3 or above </a:t>
            </a:r>
            <a:r>
              <a:rPr lang="en-US" sz="1400" dirty="0" smtClean="0"/>
              <a:t>on FCAT Reading</a:t>
            </a:r>
            <a:endParaRPr lang="en-US" sz="1400" b="1" i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3054723" y="1882591"/>
          <a:ext cx="3014383" cy="413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986182" y="1801906"/>
          <a:ext cx="2969560" cy="419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723316" y="1805988"/>
          <a:ext cx="7862543" cy="476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6404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FCAT Reading By Race: 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55383112"/>
              </p:ext>
            </p:extLst>
          </p:nvPr>
        </p:nvGraphicFramePr>
        <p:xfrm>
          <a:off x="464622" y="1788292"/>
          <a:ext cx="8359814" cy="463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97776" y="520557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>
                <a:latin typeface="+mj-lt"/>
                <a:ea typeface="+mj-ea"/>
                <a:cs typeface="+mj-cs"/>
              </a:rPr>
              <a:t>Graduating with Diploma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077" y="1241409"/>
            <a:ext cx="8045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Percentage of Students Graduating With Standard High School Diploma: 2013-2014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747068" y="1877240"/>
          <a:ext cx="7779416" cy="471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6404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FCAT Reading By Race: 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09561" y="1758488"/>
          <a:ext cx="8132418" cy="493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6404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FCAT Reading By Race: 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203947" y="1909483"/>
          <a:ext cx="2772335" cy="410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326794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by Race </a:t>
            </a:r>
            <a:r>
              <a:rPr lang="en-US" sz="1400" b="1" dirty="0" smtClean="0"/>
              <a:t>Scoring 1 to 2 </a:t>
            </a:r>
            <a:r>
              <a:rPr lang="en-US" sz="1400" dirty="0" smtClean="0"/>
              <a:t>on FCAT Reading</a:t>
            </a:r>
            <a:endParaRPr lang="en-US" sz="1400" b="1" i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3054723" y="1882591"/>
          <a:ext cx="3014383" cy="413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986182" y="1801906"/>
          <a:ext cx="2969560" cy="419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203947" y="1909483"/>
          <a:ext cx="2772335" cy="410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326794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by Race </a:t>
            </a:r>
            <a:r>
              <a:rPr lang="en-US" sz="1400" b="1" dirty="0" smtClean="0"/>
              <a:t>Scoring 3 or Above </a:t>
            </a:r>
            <a:r>
              <a:rPr lang="en-US" sz="1400" dirty="0" smtClean="0"/>
              <a:t>on Algebra 1 EOC</a:t>
            </a:r>
            <a:endParaRPr lang="en-US" sz="1400" b="1" i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3054723" y="1882591"/>
          <a:ext cx="3014383" cy="413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986182" y="1801906"/>
          <a:ext cx="2969560" cy="419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687691" y="1829740"/>
          <a:ext cx="7874418" cy="477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6404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Algebra 1 EOC By Race: 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687691" y="1841614"/>
          <a:ext cx="7652798" cy="464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6404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Algebra 1 EOC By Race: 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68938" y="1663485"/>
          <a:ext cx="8132418" cy="493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31006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091" y="1074036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Algebra 1 EOC By Race: 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203947" y="1909483"/>
          <a:ext cx="2772335" cy="410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326794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by Race </a:t>
            </a:r>
            <a:r>
              <a:rPr lang="en-US" sz="1400" b="1" dirty="0" smtClean="0"/>
              <a:t>Scoring 1 or 2 </a:t>
            </a:r>
            <a:r>
              <a:rPr lang="en-US" sz="1400" dirty="0" smtClean="0"/>
              <a:t>on Algebra 1 EOC</a:t>
            </a:r>
            <a:endParaRPr lang="en-US" sz="1400" b="1" i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3054723" y="1882591"/>
          <a:ext cx="3014383" cy="413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986182" y="1801906"/>
          <a:ext cx="2969560" cy="419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203947" y="1909483"/>
          <a:ext cx="2772335" cy="410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326794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by Race </a:t>
            </a:r>
            <a:r>
              <a:rPr lang="en-US" sz="1400" b="1" dirty="0" smtClean="0"/>
              <a:t>Scoring 3.5 and above </a:t>
            </a:r>
            <a:r>
              <a:rPr lang="en-US" sz="1400" dirty="0" smtClean="0"/>
              <a:t>on FCAT Writing</a:t>
            </a:r>
            <a:endParaRPr lang="en-US" sz="1400" b="1" i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3054723" y="1882591"/>
          <a:ext cx="3014383" cy="413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986182" y="1801906"/>
          <a:ext cx="2969560" cy="419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45187" y="1687235"/>
          <a:ext cx="8132418" cy="493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82757" y="345686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264041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</a:t>
            </a:r>
            <a:r>
              <a:rPr lang="en-US" sz="1400" b="1" dirty="0" smtClean="0"/>
              <a:t>Scoring 3.5 or Above </a:t>
            </a:r>
            <a:r>
              <a:rPr lang="en-US" sz="1400" dirty="0" smtClean="0"/>
              <a:t>on FCAT Writing By Race: 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5462051"/>
              </p:ext>
            </p:extLst>
          </p:nvPr>
        </p:nvGraphicFramePr>
        <p:xfrm>
          <a:off x="535874" y="1764541"/>
          <a:ext cx="8145686" cy="451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85900" y="342427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>
                <a:latin typeface="+mj-lt"/>
                <a:ea typeface="+mj-ea"/>
                <a:cs typeface="+mj-cs"/>
              </a:rPr>
              <a:t>Student Drop Out 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754082" y="1075155"/>
            <a:ext cx="8045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Percentage of Students Omitted From Standard High School Diploma: 2013-2014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711441" y="1710986"/>
          <a:ext cx="7770255" cy="471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94632" y="35756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17" y="1145288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</a:t>
            </a:r>
            <a:r>
              <a:rPr lang="en-US" sz="1400" b="1" dirty="0" smtClean="0"/>
              <a:t>Scoring 3.5 or Above </a:t>
            </a:r>
            <a:r>
              <a:rPr lang="en-US" sz="1400" dirty="0" smtClean="0"/>
              <a:t>on FCAT Writing By Race: 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92688" y="1687235"/>
          <a:ext cx="8132418" cy="493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54009" y="369436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592" y="1133412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</a:t>
            </a:r>
            <a:r>
              <a:rPr lang="en-US" sz="1400" b="1" dirty="0" smtClean="0"/>
              <a:t>Scoring 3.5 or Above </a:t>
            </a:r>
            <a:r>
              <a:rPr lang="en-US" sz="1400" dirty="0" smtClean="0"/>
              <a:t>on FCAT Writing By Race: 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203947" y="1909483"/>
          <a:ext cx="2772335" cy="410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369437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dirty="0" smtClean="0">
                <a:latin typeface="+mj-lt"/>
                <a:ea typeface="+mj-ea"/>
                <a:cs typeface="+mj-cs"/>
              </a:rPr>
              <a:t>SAT Participation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592" y="1160540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Number Of Students by Race </a:t>
            </a:r>
            <a:r>
              <a:rPr lang="en-US" sz="1400" b="1" dirty="0" smtClean="0"/>
              <a:t>Scoring 1 to 3 </a:t>
            </a:r>
            <a:r>
              <a:rPr lang="en-US" sz="1400" dirty="0" smtClean="0"/>
              <a:t>on FCAT Writing</a:t>
            </a:r>
            <a:endParaRPr lang="en-US" sz="1400" b="1" i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3054723" y="1882591"/>
          <a:ext cx="3014383" cy="413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5986182" y="1801906"/>
          <a:ext cx="2969560" cy="419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203947" y="1909483"/>
          <a:ext cx="3781457" cy="462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US" sz="3600" dirty="0" smtClean="0"/>
              <a:t>Low Socio-Economic FCAT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33717" y="1326794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Performance of Students On </a:t>
            </a:r>
            <a:r>
              <a:rPr lang="en-US" sz="1400" b="1" dirty="0" smtClean="0"/>
              <a:t>Free and/or Reduced Lunch Price Program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15706957"/>
              </p:ext>
            </p:extLst>
          </p:nvPr>
        </p:nvGraphicFramePr>
        <p:xfrm>
          <a:off x="4455653" y="1846053"/>
          <a:ext cx="4139707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0574751"/>
              </p:ext>
            </p:extLst>
          </p:nvPr>
        </p:nvGraphicFramePr>
        <p:xfrm>
          <a:off x="203947" y="1909483"/>
          <a:ext cx="3781457" cy="462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59006" y="53569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US" sz="3600" dirty="0" smtClean="0"/>
              <a:t>Low Socio-Economic FCAT Writing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33717" y="1326794"/>
            <a:ext cx="7413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Performance Of Students On </a:t>
            </a:r>
            <a:r>
              <a:rPr lang="en-US" sz="1400" b="1" dirty="0" smtClean="0"/>
              <a:t>Free and/or Reduced Lunch Price Program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25744933"/>
              </p:ext>
            </p:extLst>
          </p:nvPr>
        </p:nvGraphicFramePr>
        <p:xfrm>
          <a:off x="4540623" y="1909483"/>
          <a:ext cx="4139707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1012" y="632545"/>
            <a:ext cx="7886700" cy="946089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 smtClean="0"/>
              <a:t>References</a:t>
            </a:r>
            <a:endParaRPr lang="en-US" sz="33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2010-2011 12</a:t>
            </a:r>
            <a:r>
              <a:rPr lang="en-US" sz="1600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 Grade Cohort – Fine Arts Enrollment Data</a:t>
            </a:r>
          </a:p>
          <a:p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2013-2014 12</a:t>
            </a:r>
            <a:r>
              <a:rPr lang="en-US" sz="1600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 Grade Cohort – Fine Arts Enrollment Data</a:t>
            </a:r>
          </a:p>
          <a:p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National Dropout Prevention Center (2012).  </a:t>
            </a:r>
            <a:r>
              <a:rPr lang="en-US" sz="1600" i="1" dirty="0" smtClean="0">
                <a:ea typeface="ＭＳ Ｐゴシック" pitchFamily="-84" charset="-128"/>
                <a:cs typeface="ＭＳ Ｐゴシック" pitchFamily="-84" charset="-128"/>
              </a:rPr>
              <a:t>Effective strategies for dropout prevention</a:t>
            </a:r>
            <a:r>
              <a:rPr lang="en-US" sz="1600" b="1" i="1" dirty="0" smtClean="0">
                <a:ea typeface="ＭＳ Ｐゴシック" pitchFamily="-84" charset="-128"/>
                <a:cs typeface="ＭＳ Ｐゴシック" pitchFamily="-84" charset="-128"/>
              </a:rPr>
              <a:t>.  </a:t>
            </a: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Retrieved August 29, 2012 from </a:t>
            </a: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http://www.dropoutprevention.org/family-student-resources/top-5-reasons-stay-school</a:t>
            </a:r>
            <a:endParaRPr lang="en-US" sz="16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West Virginia Music Educators Association.  (In press).  Arts cohort study of arts participation and academic performance.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97084071"/>
              </p:ext>
            </p:extLst>
          </p:nvPr>
        </p:nvGraphicFramePr>
        <p:xfrm>
          <a:off x="292860" y="1669539"/>
          <a:ext cx="8483006" cy="470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85900" y="33055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>
                <a:latin typeface="+mj-lt"/>
                <a:ea typeface="+mj-ea"/>
                <a:cs typeface="+mj-cs"/>
              </a:rPr>
              <a:t>Low Socio-Economic Enrollment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817" y="1075154"/>
            <a:ext cx="831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Students Participating In Free/Reduced Lunch Price Program: 2013-2014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09966855"/>
              </p:ext>
            </p:extLst>
          </p:nvPr>
        </p:nvGraphicFramePr>
        <p:xfrm>
          <a:off x="547749" y="1728915"/>
          <a:ext cx="8188511" cy="454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45276" y="283050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>
                <a:latin typeface="+mj-lt"/>
                <a:ea typeface="+mj-ea"/>
                <a:cs typeface="+mj-cs"/>
              </a:rPr>
              <a:t>Low Socio-Economic GPA</a:t>
            </a:r>
          </a:p>
        </p:txBody>
      </p:sp>
      <p:sp>
        <p:nvSpPr>
          <p:cNvPr id="6" name="Rectangle 5"/>
          <p:cNvSpPr/>
          <p:nvPr/>
        </p:nvSpPr>
        <p:spPr>
          <a:xfrm>
            <a:off x="967837" y="1110781"/>
            <a:ext cx="6964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Mean GPA For Students On Free/Reduced Price Lunch: 2013-2014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2694</TotalTime>
  <Words>2251</Words>
  <Application>Microsoft Office PowerPoint</Application>
  <PresentationFormat>On-screen Show (4:3)</PresentationFormat>
  <Paragraphs>596</Paragraphs>
  <Slides>75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ＭＳ Ｐゴシック</vt:lpstr>
      <vt:lpstr>Arial</vt:lpstr>
      <vt:lpstr>Calibri</vt:lpstr>
      <vt:lpstr>Calibri Light</vt:lpstr>
      <vt:lpstr>Office Theme</vt:lpstr>
      <vt:lpstr>Cohort Study of Arts Participation and  Academic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</dc:creator>
  <cp:lastModifiedBy>kathryn</cp:lastModifiedBy>
  <cp:revision>116</cp:revision>
  <dcterms:created xsi:type="dcterms:W3CDTF">2016-02-01T13:31:25Z</dcterms:created>
  <dcterms:modified xsi:type="dcterms:W3CDTF">2016-07-07T17:13:58Z</dcterms:modified>
</cp:coreProperties>
</file>